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5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6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7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8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13.xml" ContentType="application/vnd.openxmlformats-officedocument.presentationml.notesSlide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notesSlides/notesSlide14.xml" ContentType="application/vnd.openxmlformats-officedocument.presentationml.notesSlid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15.xml" ContentType="application/vnd.openxmlformats-officedocument.presentationml.notesSlide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16.xml" ContentType="application/vnd.openxmlformats-officedocument.presentationml.notesSlid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notesSlides/notesSlide17.xml" ContentType="application/vnd.openxmlformats-officedocument.presentationml.notesSlide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notesSlides/notesSlide18.xml" ContentType="application/vnd.openxmlformats-officedocument.presentationml.notesSlide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notesSlides/notesSlide19.xml" ContentType="application/vnd.openxmlformats-officedocument.presentationml.notesSlide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notesSlides/notesSlide20.xml" ContentType="application/vnd.openxmlformats-officedocument.presentationml.notesSlide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88" r:id="rId2"/>
    <p:sldId id="289" r:id="rId3"/>
    <p:sldId id="290" r:id="rId4"/>
    <p:sldId id="291" r:id="rId5"/>
    <p:sldId id="292" r:id="rId6"/>
    <p:sldId id="323" r:id="rId7"/>
    <p:sldId id="324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25" r:id="rId17"/>
    <p:sldId id="301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4" r:id="rId29"/>
    <p:sldId id="315" r:id="rId30"/>
    <p:sldId id="326" r:id="rId31"/>
    <p:sldId id="316" r:id="rId32"/>
    <p:sldId id="317" r:id="rId33"/>
    <p:sldId id="318" r:id="rId34"/>
    <p:sldId id="319" r:id="rId35"/>
    <p:sldId id="320" r:id="rId36"/>
    <p:sldId id="321" r:id="rId37"/>
    <p:sldId id="322" r:id="rId38"/>
  </p:sldIdLst>
  <p:sldSz cx="9144000" cy="6858000" type="screen4x3"/>
  <p:notesSz cx="6805613" cy="9944100"/>
  <p:custDataLst>
    <p:tags r:id="rId41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009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iddels stil 2 - aks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66" autoAdjust="0"/>
    <p:restoredTop sz="91006" autoAdjust="0"/>
  </p:normalViewPr>
  <p:slideViewPr>
    <p:cSldViewPr>
      <p:cViewPr varScale="1">
        <p:scale>
          <a:sx n="77" d="100"/>
          <a:sy n="77" d="100"/>
        </p:scale>
        <p:origin x="-1450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66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.emf"/><Relationship Id="rId4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A00F288-5100-4B53-88A0-217651D72C02}" type="datetimeFigureOut">
              <a:rPr lang="nb-NO" smtClean="0"/>
              <a:t>16.06.2016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4749"/>
            <a:ext cx="2949841" cy="49776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4183" y="9444749"/>
            <a:ext cx="2949841" cy="49776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806308EA-8F3E-4162-81B8-5AECF95AE8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2257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pPr>
              <a:defRPr/>
            </a:pPr>
            <a:fld id="{BA27C8BD-2E9D-44F9-856A-E513DDF72A97}" type="datetimeFigureOut">
              <a:rPr lang="nb-NO"/>
              <a:pPr>
                <a:defRPr/>
              </a:pPr>
              <a:t>16.06.2016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940" y="9445169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pPr>
              <a:defRPr/>
            </a:pPr>
            <a:fld id="{9410A330-D03D-4AA5-9970-3C228C65BE8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8421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10A330-D03D-4AA5-9970-3C228C65BE83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3364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10A330-D03D-4AA5-9970-3C228C65BE83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688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10A330-D03D-4AA5-9970-3C228C65BE83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0805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sz="2000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10A330-D03D-4AA5-9970-3C228C65BE83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8420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10A330-D03D-4AA5-9970-3C228C65BE83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9904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10A330-D03D-4AA5-9970-3C228C65BE83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0174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A7B2-6B13-4A5B-B3BE-19E6C2C691C6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7138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A7B2-6B13-4A5B-B3BE-19E6C2C691C6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2853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10A330-D03D-4AA5-9970-3C228C65BE83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6673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10A330-D03D-4AA5-9970-3C228C65BE83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043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10A330-D03D-4AA5-9970-3C228C65BE83}" type="slidenum">
              <a:rPr lang="nb-NO" smtClean="0"/>
              <a:pPr>
                <a:defRPr/>
              </a:pPr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537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A7B2-6B13-4A5B-B3BE-19E6C2C691C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7767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10A330-D03D-4AA5-9970-3C228C65BE83}" type="slidenum">
              <a:rPr lang="nb-NO" smtClean="0"/>
              <a:pPr>
                <a:defRPr/>
              </a:pPr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9377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Det er </a:t>
            </a:r>
            <a:r>
              <a:rPr lang="nb-NO" dirty="0" err="1" smtClean="0"/>
              <a:t>berre</a:t>
            </a:r>
            <a:r>
              <a:rPr lang="nb-NO" baseline="0" dirty="0" smtClean="0"/>
              <a:t> 41 </a:t>
            </a:r>
            <a:r>
              <a:rPr lang="nb-NO" baseline="0" dirty="0" err="1" smtClean="0"/>
              <a:t>resepondentar</a:t>
            </a:r>
            <a:r>
              <a:rPr lang="nb-NO" baseline="0" dirty="0" smtClean="0"/>
              <a:t> som har svara på </a:t>
            </a:r>
            <a:r>
              <a:rPr lang="nb-NO" baseline="0" dirty="0" err="1" smtClean="0"/>
              <a:t>spm</a:t>
            </a:r>
            <a:r>
              <a:rPr lang="nb-NO" baseline="0" dirty="0" smtClean="0"/>
              <a:t> om kva som skal til for at </a:t>
            </a:r>
            <a:r>
              <a:rPr lang="nb-NO" baseline="0" dirty="0" err="1" smtClean="0"/>
              <a:t>dei</a:t>
            </a:r>
            <a:r>
              <a:rPr lang="nb-NO" baseline="0" dirty="0" smtClean="0"/>
              <a:t> skal reise </a:t>
            </a:r>
            <a:r>
              <a:rPr lang="nb-NO" baseline="0" dirty="0" err="1" smtClean="0"/>
              <a:t>meir</a:t>
            </a:r>
            <a:r>
              <a:rPr lang="nb-NO" baseline="0" dirty="0" smtClean="0"/>
              <a:t> kollektivt. Vi har </a:t>
            </a:r>
            <a:r>
              <a:rPr lang="nb-NO" baseline="0" dirty="0" err="1" smtClean="0"/>
              <a:t>difor</a:t>
            </a:r>
            <a:r>
              <a:rPr lang="nb-NO" baseline="0" dirty="0" smtClean="0"/>
              <a:t> valgt å </a:t>
            </a:r>
            <a:r>
              <a:rPr lang="nb-NO" baseline="0" dirty="0" err="1" smtClean="0"/>
              <a:t>ikkje</a:t>
            </a:r>
            <a:r>
              <a:rPr lang="nb-NO" baseline="0" dirty="0" smtClean="0"/>
              <a:t> vise figur for </a:t>
            </a:r>
            <a:r>
              <a:rPr lang="nb-NO" baseline="0" dirty="0" err="1" smtClean="0"/>
              <a:t>desse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tala</a:t>
            </a:r>
            <a:r>
              <a:rPr lang="nb-NO" baseline="0" dirty="0" smtClean="0"/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10A330-D03D-4AA5-9970-3C228C65BE83}" type="slidenum">
              <a:rPr lang="nb-NO" smtClean="0"/>
              <a:pPr>
                <a:defRPr/>
              </a:pPr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9559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A7B2-6B13-4A5B-B3BE-19E6C2C691C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0962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Kva med reisa</a:t>
            </a:r>
            <a:r>
              <a:rPr lang="nb-NO" baseline="0" dirty="0" smtClean="0"/>
              <a:t> frå Fosshaugane? Skal vi vise den og? Det er temmelig likt.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A7B2-6B13-4A5B-B3BE-19E6C2C691C6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0997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A7B2-6B13-4A5B-B3BE-19E6C2C691C6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9577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A7B2-6B13-4A5B-B3BE-19E6C2C691C6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815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10A330-D03D-4AA5-9970-3C228C65BE83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6616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10A330-D03D-4AA5-9970-3C228C65BE83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5509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10A330-D03D-4AA5-9970-3C228C65BE83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4035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07C62-1737-45D5-BBA1-A35267D1E77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58204" cy="77472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00E05-99D8-4521-876B-F9556830179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43702" y="714356"/>
            <a:ext cx="2043098" cy="5411807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28596" y="714356"/>
            <a:ext cx="6048404" cy="54118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23873-1948-412D-B49E-7031B76C5BE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58204" cy="703282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4A96-54FD-4AD9-B60E-6BE738EB74A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37D50-FB9C-44FE-86B3-709E306E09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58204" cy="77472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6A9B5-C7B8-4738-97BC-E2DA0F66F2E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6766" cy="774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1ED5D-E81A-4373-A2C8-E4D28DC392E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58204" cy="77472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8CF12-BCFA-4C85-A2B9-A59A529F346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99D4D-5214-4D26-8082-8E2B22133C1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3036917" cy="7921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1868" y="642918"/>
            <a:ext cx="5114932" cy="548324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A036E-73D0-43FB-9950-3D7DA3830E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2F8D6-38D9-438B-9FBF-0319D5F882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572965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2" name="think-cell Slide" r:id="rId15" imgW="364" imgH="333" progId="TCLayout.ActiveDocument.1">
                  <p:embed/>
                </p:oleObj>
              </mc:Choice>
              <mc:Fallback>
                <p:oleObj name="think-cell Slide" r:id="rId15" imgW="364" imgH="33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B5B11C2-06AF-4E6E-9055-7E0097CCBCC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6" name="Bilde 5" descr="logo_bare knapp.jp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0" y="0"/>
            <a:ext cx="548680" cy="5486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tags" Target="../tags/tag81.xml"/><Relationship Id="rId39" Type="http://schemas.openxmlformats.org/officeDocument/2006/relationships/slideLayout" Target="../slideLayouts/slideLayout4.xml"/><Relationship Id="rId3" Type="http://schemas.openxmlformats.org/officeDocument/2006/relationships/tags" Target="../tags/tag58.xml"/><Relationship Id="rId21" Type="http://schemas.openxmlformats.org/officeDocument/2006/relationships/tags" Target="../tags/tag76.xml"/><Relationship Id="rId34" Type="http://schemas.openxmlformats.org/officeDocument/2006/relationships/tags" Target="../tags/tag89.xml"/><Relationship Id="rId42" Type="http://schemas.openxmlformats.org/officeDocument/2006/relationships/image" Target="../media/image1.emf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tags" Target="../tags/tag80.xml"/><Relationship Id="rId33" Type="http://schemas.openxmlformats.org/officeDocument/2006/relationships/tags" Target="../tags/tag88.xml"/><Relationship Id="rId38" Type="http://schemas.openxmlformats.org/officeDocument/2006/relationships/tags" Target="../tags/tag93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tags" Target="../tags/tag75.xml"/><Relationship Id="rId29" Type="http://schemas.openxmlformats.org/officeDocument/2006/relationships/tags" Target="../tags/tag84.xml"/><Relationship Id="rId41" Type="http://schemas.openxmlformats.org/officeDocument/2006/relationships/oleObject" Target="../embeddings/oleObject8.bin"/><Relationship Id="rId1" Type="http://schemas.openxmlformats.org/officeDocument/2006/relationships/vmlDrawing" Target="../drawings/vmlDrawing5.v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tags" Target="../tags/tag79.xml"/><Relationship Id="rId32" Type="http://schemas.openxmlformats.org/officeDocument/2006/relationships/tags" Target="../tags/tag87.xml"/><Relationship Id="rId37" Type="http://schemas.openxmlformats.org/officeDocument/2006/relationships/tags" Target="../tags/tag92.xml"/><Relationship Id="rId40" Type="http://schemas.openxmlformats.org/officeDocument/2006/relationships/notesSlide" Target="../notesSlides/notesSlide5.xml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tags" Target="../tags/tag78.xml"/><Relationship Id="rId28" Type="http://schemas.openxmlformats.org/officeDocument/2006/relationships/tags" Target="../tags/tag83.xml"/><Relationship Id="rId36" Type="http://schemas.openxmlformats.org/officeDocument/2006/relationships/tags" Target="../tags/tag91.xml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31" Type="http://schemas.openxmlformats.org/officeDocument/2006/relationships/tags" Target="../tags/tag86.xml"/><Relationship Id="rId44" Type="http://schemas.openxmlformats.org/officeDocument/2006/relationships/image" Target="../media/image7.emf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tags" Target="../tags/tag82.xml"/><Relationship Id="rId30" Type="http://schemas.openxmlformats.org/officeDocument/2006/relationships/tags" Target="../tags/tag85.xml"/><Relationship Id="rId35" Type="http://schemas.openxmlformats.org/officeDocument/2006/relationships/tags" Target="../tags/tag90.xml"/><Relationship Id="rId43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image" Target="../media/image1.emf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oleObject" Target="../embeddings/oleObject10.bin"/><Relationship Id="rId2" Type="http://schemas.openxmlformats.org/officeDocument/2006/relationships/tags" Target="../tags/tag94.xml"/><Relationship Id="rId16" Type="http://schemas.openxmlformats.org/officeDocument/2006/relationships/notesSlide" Target="../notesSlides/notesSlide6.xml"/><Relationship Id="rId20" Type="http://schemas.openxmlformats.org/officeDocument/2006/relationships/image" Target="../media/image8.emf"/><Relationship Id="rId1" Type="http://schemas.openxmlformats.org/officeDocument/2006/relationships/vmlDrawing" Target="../drawings/vmlDrawing6.v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5" Type="http://schemas.openxmlformats.org/officeDocument/2006/relationships/tags" Target="../tags/tag9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02.xml"/><Relationship Id="rId19" Type="http://schemas.openxmlformats.org/officeDocument/2006/relationships/oleObject" Target="../embeddings/oleObject11.bin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26" Type="http://schemas.openxmlformats.org/officeDocument/2006/relationships/tags" Target="../tags/tag131.xml"/><Relationship Id="rId3" Type="http://schemas.openxmlformats.org/officeDocument/2006/relationships/tags" Target="../tags/tag108.xml"/><Relationship Id="rId21" Type="http://schemas.openxmlformats.org/officeDocument/2006/relationships/tags" Target="../tags/tag126.xml"/><Relationship Id="rId34" Type="http://schemas.openxmlformats.org/officeDocument/2006/relationships/image" Target="../media/image9.emf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tags" Target="../tags/tag130.xml"/><Relationship Id="rId33" Type="http://schemas.openxmlformats.org/officeDocument/2006/relationships/oleObject" Target="../embeddings/oleObject13.bin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tags" Target="../tags/tag125.xml"/><Relationship Id="rId29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tags" Target="../tags/tag129.xml"/><Relationship Id="rId32" Type="http://schemas.openxmlformats.org/officeDocument/2006/relationships/image" Target="../media/image1.emf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tags" Target="../tags/tag128.xml"/><Relationship Id="rId28" Type="http://schemas.openxmlformats.org/officeDocument/2006/relationships/tags" Target="../tags/tag133.xml"/><Relationship Id="rId10" Type="http://schemas.openxmlformats.org/officeDocument/2006/relationships/tags" Target="../tags/tag115.xml"/><Relationship Id="rId19" Type="http://schemas.openxmlformats.org/officeDocument/2006/relationships/tags" Target="../tags/tag124.xml"/><Relationship Id="rId31" Type="http://schemas.openxmlformats.org/officeDocument/2006/relationships/oleObject" Target="../embeddings/oleObject12.bin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tags" Target="../tags/tag127.xml"/><Relationship Id="rId27" Type="http://schemas.openxmlformats.org/officeDocument/2006/relationships/tags" Target="../tags/tag132.xml"/><Relationship Id="rId30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tags" Target="../tags/tag147.xml"/><Relationship Id="rId18" Type="http://schemas.openxmlformats.org/officeDocument/2006/relationships/tags" Target="../tags/tag152.xml"/><Relationship Id="rId26" Type="http://schemas.openxmlformats.org/officeDocument/2006/relationships/tags" Target="../tags/tag160.xml"/><Relationship Id="rId3" Type="http://schemas.openxmlformats.org/officeDocument/2006/relationships/tags" Target="../tags/tag137.xml"/><Relationship Id="rId21" Type="http://schemas.openxmlformats.org/officeDocument/2006/relationships/tags" Target="../tags/tag155.xml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25" Type="http://schemas.openxmlformats.org/officeDocument/2006/relationships/tags" Target="../tags/tag159.xml"/><Relationship Id="rId33" Type="http://schemas.openxmlformats.org/officeDocument/2006/relationships/image" Target="../media/image10.emf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0" Type="http://schemas.openxmlformats.org/officeDocument/2006/relationships/tags" Target="../tags/tag154.xml"/><Relationship Id="rId29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24" Type="http://schemas.openxmlformats.org/officeDocument/2006/relationships/tags" Target="../tags/tag158.xml"/><Relationship Id="rId32" Type="http://schemas.openxmlformats.org/officeDocument/2006/relationships/oleObject" Target="../embeddings/oleObject16.bin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23" Type="http://schemas.openxmlformats.org/officeDocument/2006/relationships/tags" Target="../tags/tag157.xml"/><Relationship Id="rId28" Type="http://schemas.openxmlformats.org/officeDocument/2006/relationships/tags" Target="../tags/tag162.xml"/><Relationship Id="rId10" Type="http://schemas.openxmlformats.org/officeDocument/2006/relationships/tags" Target="../tags/tag144.xml"/><Relationship Id="rId19" Type="http://schemas.openxmlformats.org/officeDocument/2006/relationships/tags" Target="../tags/tag153.xml"/><Relationship Id="rId31" Type="http://schemas.openxmlformats.org/officeDocument/2006/relationships/image" Target="../media/image1.emf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Relationship Id="rId22" Type="http://schemas.openxmlformats.org/officeDocument/2006/relationships/tags" Target="../tags/tag156.xml"/><Relationship Id="rId27" Type="http://schemas.openxmlformats.org/officeDocument/2006/relationships/tags" Target="../tags/tag161.xml"/><Relationship Id="rId30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tags" Target="../tags/tag174.xml"/><Relationship Id="rId18" Type="http://schemas.openxmlformats.org/officeDocument/2006/relationships/tags" Target="../tags/tag179.xml"/><Relationship Id="rId26" Type="http://schemas.openxmlformats.org/officeDocument/2006/relationships/oleObject" Target="../embeddings/oleObject18.bin"/><Relationship Id="rId3" Type="http://schemas.openxmlformats.org/officeDocument/2006/relationships/tags" Target="../tags/tag164.xml"/><Relationship Id="rId21" Type="http://schemas.openxmlformats.org/officeDocument/2006/relationships/tags" Target="../tags/tag182.xml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tags" Target="../tags/tag178.xml"/><Relationship Id="rId25" Type="http://schemas.openxmlformats.org/officeDocument/2006/relationships/image" Target="../media/image1.emf"/><Relationship Id="rId2" Type="http://schemas.openxmlformats.org/officeDocument/2006/relationships/tags" Target="../tags/tag163.xml"/><Relationship Id="rId16" Type="http://schemas.openxmlformats.org/officeDocument/2006/relationships/tags" Target="../tags/tag177.xml"/><Relationship Id="rId20" Type="http://schemas.openxmlformats.org/officeDocument/2006/relationships/tags" Target="../tags/tag181.xml"/><Relationship Id="rId29" Type="http://schemas.openxmlformats.org/officeDocument/2006/relationships/image" Target="../media/image12.emf"/><Relationship Id="rId1" Type="http://schemas.openxmlformats.org/officeDocument/2006/relationships/vmlDrawing" Target="../drawings/vmlDrawing10.v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24" Type="http://schemas.openxmlformats.org/officeDocument/2006/relationships/oleObject" Target="../embeddings/oleObject17.bin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23" Type="http://schemas.openxmlformats.org/officeDocument/2006/relationships/notesSlide" Target="../notesSlides/notesSlide8.xml"/><Relationship Id="rId28" Type="http://schemas.openxmlformats.org/officeDocument/2006/relationships/oleObject" Target="../embeddings/oleObject19.bin"/><Relationship Id="rId10" Type="http://schemas.openxmlformats.org/officeDocument/2006/relationships/tags" Target="../tags/tag171.xml"/><Relationship Id="rId19" Type="http://schemas.openxmlformats.org/officeDocument/2006/relationships/tags" Target="../tags/tag180.xml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Relationship Id="rId22" Type="http://schemas.openxmlformats.org/officeDocument/2006/relationships/slideLayout" Target="../slideLayouts/slideLayout5.xml"/><Relationship Id="rId27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7" Type="http://schemas.openxmlformats.org/officeDocument/2006/relationships/image" Target="../media/image1.emf"/><Relationship Id="rId2" Type="http://schemas.openxmlformats.org/officeDocument/2006/relationships/tags" Target="../tags/tag18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image" Target="../media/image1.emf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oleObject" Target="../embeddings/oleObject21.bin"/><Relationship Id="rId2" Type="http://schemas.openxmlformats.org/officeDocument/2006/relationships/tags" Target="../tags/tag185.xml"/><Relationship Id="rId16" Type="http://schemas.openxmlformats.org/officeDocument/2006/relationships/notesSlide" Target="../notesSlides/notesSlide11.xml"/><Relationship Id="rId20" Type="http://schemas.openxmlformats.org/officeDocument/2006/relationships/image" Target="../media/image13.emf"/><Relationship Id="rId1" Type="http://schemas.openxmlformats.org/officeDocument/2006/relationships/vmlDrawing" Target="../drawings/vmlDrawing12.v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5" Type="http://schemas.openxmlformats.org/officeDocument/2006/relationships/tags" Target="../tags/tag188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193.xml"/><Relationship Id="rId19" Type="http://schemas.openxmlformats.org/officeDocument/2006/relationships/oleObject" Target="../embeddings/oleObject22.bin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13" Type="http://schemas.openxmlformats.org/officeDocument/2006/relationships/tags" Target="../tags/tag209.xml"/><Relationship Id="rId18" Type="http://schemas.openxmlformats.org/officeDocument/2006/relationships/tags" Target="../tags/tag214.xml"/><Relationship Id="rId3" Type="http://schemas.openxmlformats.org/officeDocument/2006/relationships/tags" Target="../tags/tag199.xml"/><Relationship Id="rId21" Type="http://schemas.openxmlformats.org/officeDocument/2006/relationships/image" Target="../media/image1.emf"/><Relationship Id="rId7" Type="http://schemas.openxmlformats.org/officeDocument/2006/relationships/tags" Target="../tags/tag203.xml"/><Relationship Id="rId12" Type="http://schemas.openxmlformats.org/officeDocument/2006/relationships/tags" Target="../tags/tag208.xml"/><Relationship Id="rId17" Type="http://schemas.openxmlformats.org/officeDocument/2006/relationships/tags" Target="../tags/tag213.xml"/><Relationship Id="rId2" Type="http://schemas.openxmlformats.org/officeDocument/2006/relationships/tags" Target="../tags/tag198.xml"/><Relationship Id="rId16" Type="http://schemas.openxmlformats.org/officeDocument/2006/relationships/tags" Target="../tags/tag212.xml"/><Relationship Id="rId20" Type="http://schemas.openxmlformats.org/officeDocument/2006/relationships/oleObject" Target="../embeddings/oleObject23.bin"/><Relationship Id="rId1" Type="http://schemas.openxmlformats.org/officeDocument/2006/relationships/vmlDrawing" Target="../drawings/vmlDrawing13.vml"/><Relationship Id="rId6" Type="http://schemas.openxmlformats.org/officeDocument/2006/relationships/tags" Target="../tags/tag202.xml"/><Relationship Id="rId11" Type="http://schemas.openxmlformats.org/officeDocument/2006/relationships/tags" Target="../tags/tag207.xml"/><Relationship Id="rId5" Type="http://schemas.openxmlformats.org/officeDocument/2006/relationships/tags" Target="../tags/tag201.xml"/><Relationship Id="rId15" Type="http://schemas.openxmlformats.org/officeDocument/2006/relationships/tags" Target="../tags/tag211.xml"/><Relationship Id="rId23" Type="http://schemas.openxmlformats.org/officeDocument/2006/relationships/image" Target="../media/image14.emf"/><Relationship Id="rId10" Type="http://schemas.openxmlformats.org/officeDocument/2006/relationships/tags" Target="../tags/tag206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00.xml"/><Relationship Id="rId9" Type="http://schemas.openxmlformats.org/officeDocument/2006/relationships/tags" Target="../tags/tag205.xml"/><Relationship Id="rId14" Type="http://schemas.openxmlformats.org/officeDocument/2006/relationships/tags" Target="../tags/tag210.xml"/><Relationship Id="rId22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tags" Target="../tags/tag226.xml"/><Relationship Id="rId18" Type="http://schemas.openxmlformats.org/officeDocument/2006/relationships/tags" Target="../tags/tag231.xml"/><Relationship Id="rId26" Type="http://schemas.openxmlformats.org/officeDocument/2006/relationships/image" Target="../media/image1.emf"/><Relationship Id="rId3" Type="http://schemas.openxmlformats.org/officeDocument/2006/relationships/tags" Target="../tags/tag216.xml"/><Relationship Id="rId21" Type="http://schemas.openxmlformats.org/officeDocument/2006/relationships/tags" Target="../tags/tag234.xml"/><Relationship Id="rId7" Type="http://schemas.openxmlformats.org/officeDocument/2006/relationships/tags" Target="../tags/tag220.xml"/><Relationship Id="rId12" Type="http://schemas.openxmlformats.org/officeDocument/2006/relationships/tags" Target="../tags/tag225.xml"/><Relationship Id="rId17" Type="http://schemas.openxmlformats.org/officeDocument/2006/relationships/tags" Target="../tags/tag230.xml"/><Relationship Id="rId25" Type="http://schemas.openxmlformats.org/officeDocument/2006/relationships/oleObject" Target="../embeddings/oleObject25.bin"/><Relationship Id="rId2" Type="http://schemas.openxmlformats.org/officeDocument/2006/relationships/tags" Target="../tags/tag215.xml"/><Relationship Id="rId16" Type="http://schemas.openxmlformats.org/officeDocument/2006/relationships/tags" Target="../tags/tag229.xml"/><Relationship Id="rId20" Type="http://schemas.openxmlformats.org/officeDocument/2006/relationships/tags" Target="../tags/tag233.xml"/><Relationship Id="rId1" Type="http://schemas.openxmlformats.org/officeDocument/2006/relationships/vmlDrawing" Target="../drawings/vmlDrawing14.v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24" Type="http://schemas.openxmlformats.org/officeDocument/2006/relationships/notesSlide" Target="../notesSlides/notesSlide13.xml"/><Relationship Id="rId5" Type="http://schemas.openxmlformats.org/officeDocument/2006/relationships/tags" Target="../tags/tag218.xml"/><Relationship Id="rId15" Type="http://schemas.openxmlformats.org/officeDocument/2006/relationships/tags" Target="../tags/tag22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5.emf"/><Relationship Id="rId10" Type="http://schemas.openxmlformats.org/officeDocument/2006/relationships/tags" Target="../tags/tag223.xml"/><Relationship Id="rId19" Type="http://schemas.openxmlformats.org/officeDocument/2006/relationships/tags" Target="../tags/tag232.xml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tags" Target="../tags/tag227.xml"/><Relationship Id="rId22" Type="http://schemas.openxmlformats.org/officeDocument/2006/relationships/tags" Target="../tags/tag235.xml"/><Relationship Id="rId27" Type="http://schemas.openxmlformats.org/officeDocument/2006/relationships/oleObject" Target="../embeddings/oleObject2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13" Type="http://schemas.openxmlformats.org/officeDocument/2006/relationships/tags" Target="../tags/tag247.xml"/><Relationship Id="rId18" Type="http://schemas.openxmlformats.org/officeDocument/2006/relationships/oleObject" Target="../embeddings/oleObject28.bin"/><Relationship Id="rId3" Type="http://schemas.openxmlformats.org/officeDocument/2006/relationships/tags" Target="../tags/tag237.xml"/><Relationship Id="rId7" Type="http://schemas.openxmlformats.org/officeDocument/2006/relationships/tags" Target="../tags/tag241.xml"/><Relationship Id="rId12" Type="http://schemas.openxmlformats.org/officeDocument/2006/relationships/tags" Target="../tags/tag246.xml"/><Relationship Id="rId17" Type="http://schemas.openxmlformats.org/officeDocument/2006/relationships/image" Target="../media/image1.emf"/><Relationship Id="rId2" Type="http://schemas.openxmlformats.org/officeDocument/2006/relationships/tags" Target="../tags/tag236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15.vml"/><Relationship Id="rId6" Type="http://schemas.openxmlformats.org/officeDocument/2006/relationships/tags" Target="../tags/tag240.xml"/><Relationship Id="rId11" Type="http://schemas.openxmlformats.org/officeDocument/2006/relationships/tags" Target="../tags/tag245.xml"/><Relationship Id="rId5" Type="http://schemas.openxmlformats.org/officeDocument/2006/relationships/tags" Target="../tags/tag239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44.xml"/><Relationship Id="rId19" Type="http://schemas.openxmlformats.org/officeDocument/2006/relationships/image" Target="../media/image16.emf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4" Type="http://schemas.openxmlformats.org/officeDocument/2006/relationships/tags" Target="../tags/tag24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tags" Target="../tags/tag260.xml"/><Relationship Id="rId18" Type="http://schemas.openxmlformats.org/officeDocument/2006/relationships/tags" Target="../tags/tag265.xml"/><Relationship Id="rId3" Type="http://schemas.openxmlformats.org/officeDocument/2006/relationships/tags" Target="../tags/tag250.xml"/><Relationship Id="rId21" Type="http://schemas.openxmlformats.org/officeDocument/2006/relationships/oleObject" Target="../embeddings/oleObject29.bin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17" Type="http://schemas.openxmlformats.org/officeDocument/2006/relationships/tags" Target="../tags/tag264.xml"/><Relationship Id="rId2" Type="http://schemas.openxmlformats.org/officeDocument/2006/relationships/tags" Target="../tags/tag249.xml"/><Relationship Id="rId16" Type="http://schemas.openxmlformats.org/officeDocument/2006/relationships/tags" Target="../tags/tag263.xml"/><Relationship Id="rId20" Type="http://schemas.openxmlformats.org/officeDocument/2006/relationships/notesSlide" Target="../notesSlides/notesSlide14.xml"/><Relationship Id="rId1" Type="http://schemas.openxmlformats.org/officeDocument/2006/relationships/vmlDrawing" Target="../drawings/vmlDrawing16.v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24" Type="http://schemas.openxmlformats.org/officeDocument/2006/relationships/image" Target="../media/image17.emf"/><Relationship Id="rId5" Type="http://schemas.openxmlformats.org/officeDocument/2006/relationships/tags" Target="../tags/tag252.xml"/><Relationship Id="rId15" Type="http://schemas.openxmlformats.org/officeDocument/2006/relationships/tags" Target="../tags/tag262.xml"/><Relationship Id="rId23" Type="http://schemas.openxmlformats.org/officeDocument/2006/relationships/oleObject" Target="../embeddings/oleObject30.bin"/><Relationship Id="rId10" Type="http://schemas.openxmlformats.org/officeDocument/2006/relationships/tags" Target="../tags/tag25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tags" Target="../tags/tag261.xml"/><Relationship Id="rId22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277.xml"/><Relationship Id="rId18" Type="http://schemas.openxmlformats.org/officeDocument/2006/relationships/tags" Target="../tags/tag282.xml"/><Relationship Id="rId26" Type="http://schemas.openxmlformats.org/officeDocument/2006/relationships/tags" Target="../tags/tag290.xml"/><Relationship Id="rId39" Type="http://schemas.openxmlformats.org/officeDocument/2006/relationships/tags" Target="../tags/tag303.xml"/><Relationship Id="rId3" Type="http://schemas.openxmlformats.org/officeDocument/2006/relationships/tags" Target="../tags/tag267.xml"/><Relationship Id="rId21" Type="http://schemas.openxmlformats.org/officeDocument/2006/relationships/tags" Target="../tags/tag285.xml"/><Relationship Id="rId34" Type="http://schemas.openxmlformats.org/officeDocument/2006/relationships/tags" Target="../tags/tag298.xml"/><Relationship Id="rId42" Type="http://schemas.openxmlformats.org/officeDocument/2006/relationships/oleObject" Target="../embeddings/oleObject31.bin"/><Relationship Id="rId47" Type="http://schemas.openxmlformats.org/officeDocument/2006/relationships/image" Target="../media/image19.emf"/><Relationship Id="rId7" Type="http://schemas.openxmlformats.org/officeDocument/2006/relationships/tags" Target="../tags/tag271.xml"/><Relationship Id="rId12" Type="http://schemas.openxmlformats.org/officeDocument/2006/relationships/tags" Target="../tags/tag276.xml"/><Relationship Id="rId17" Type="http://schemas.openxmlformats.org/officeDocument/2006/relationships/tags" Target="../tags/tag281.xml"/><Relationship Id="rId25" Type="http://schemas.openxmlformats.org/officeDocument/2006/relationships/tags" Target="../tags/tag289.xml"/><Relationship Id="rId33" Type="http://schemas.openxmlformats.org/officeDocument/2006/relationships/tags" Target="../tags/tag297.xml"/><Relationship Id="rId38" Type="http://schemas.openxmlformats.org/officeDocument/2006/relationships/tags" Target="../tags/tag302.xml"/><Relationship Id="rId46" Type="http://schemas.openxmlformats.org/officeDocument/2006/relationships/oleObject" Target="../embeddings/oleObject33.bin"/><Relationship Id="rId2" Type="http://schemas.openxmlformats.org/officeDocument/2006/relationships/tags" Target="../tags/tag266.xml"/><Relationship Id="rId16" Type="http://schemas.openxmlformats.org/officeDocument/2006/relationships/tags" Target="../tags/tag280.xml"/><Relationship Id="rId20" Type="http://schemas.openxmlformats.org/officeDocument/2006/relationships/tags" Target="../tags/tag284.xml"/><Relationship Id="rId29" Type="http://schemas.openxmlformats.org/officeDocument/2006/relationships/tags" Target="../tags/tag293.xml"/><Relationship Id="rId41" Type="http://schemas.openxmlformats.org/officeDocument/2006/relationships/notesSlide" Target="../notesSlides/notesSlide15.xml"/><Relationship Id="rId1" Type="http://schemas.openxmlformats.org/officeDocument/2006/relationships/vmlDrawing" Target="../drawings/vmlDrawing17.vml"/><Relationship Id="rId6" Type="http://schemas.openxmlformats.org/officeDocument/2006/relationships/tags" Target="../tags/tag270.xml"/><Relationship Id="rId11" Type="http://schemas.openxmlformats.org/officeDocument/2006/relationships/tags" Target="../tags/tag275.xml"/><Relationship Id="rId24" Type="http://schemas.openxmlformats.org/officeDocument/2006/relationships/tags" Target="../tags/tag288.xml"/><Relationship Id="rId32" Type="http://schemas.openxmlformats.org/officeDocument/2006/relationships/tags" Target="../tags/tag296.xml"/><Relationship Id="rId37" Type="http://schemas.openxmlformats.org/officeDocument/2006/relationships/tags" Target="../tags/tag301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18.emf"/><Relationship Id="rId5" Type="http://schemas.openxmlformats.org/officeDocument/2006/relationships/tags" Target="../tags/tag269.xml"/><Relationship Id="rId15" Type="http://schemas.openxmlformats.org/officeDocument/2006/relationships/tags" Target="../tags/tag279.xml"/><Relationship Id="rId23" Type="http://schemas.openxmlformats.org/officeDocument/2006/relationships/tags" Target="../tags/tag287.xml"/><Relationship Id="rId28" Type="http://schemas.openxmlformats.org/officeDocument/2006/relationships/tags" Target="../tags/tag292.xml"/><Relationship Id="rId36" Type="http://schemas.openxmlformats.org/officeDocument/2006/relationships/tags" Target="../tags/tag300.xml"/><Relationship Id="rId49" Type="http://schemas.openxmlformats.org/officeDocument/2006/relationships/image" Target="../media/image20.emf"/><Relationship Id="rId10" Type="http://schemas.openxmlformats.org/officeDocument/2006/relationships/tags" Target="../tags/tag274.xml"/><Relationship Id="rId19" Type="http://schemas.openxmlformats.org/officeDocument/2006/relationships/tags" Target="../tags/tag283.xml"/><Relationship Id="rId31" Type="http://schemas.openxmlformats.org/officeDocument/2006/relationships/tags" Target="../tags/tag295.xml"/><Relationship Id="rId44" Type="http://schemas.openxmlformats.org/officeDocument/2006/relationships/oleObject" Target="../embeddings/oleObject32.bin"/><Relationship Id="rId4" Type="http://schemas.openxmlformats.org/officeDocument/2006/relationships/tags" Target="../tags/tag268.xml"/><Relationship Id="rId9" Type="http://schemas.openxmlformats.org/officeDocument/2006/relationships/tags" Target="../tags/tag273.xml"/><Relationship Id="rId14" Type="http://schemas.openxmlformats.org/officeDocument/2006/relationships/tags" Target="../tags/tag278.xml"/><Relationship Id="rId22" Type="http://schemas.openxmlformats.org/officeDocument/2006/relationships/tags" Target="../tags/tag286.xml"/><Relationship Id="rId27" Type="http://schemas.openxmlformats.org/officeDocument/2006/relationships/tags" Target="../tags/tag291.xml"/><Relationship Id="rId30" Type="http://schemas.openxmlformats.org/officeDocument/2006/relationships/tags" Target="../tags/tag294.xml"/><Relationship Id="rId35" Type="http://schemas.openxmlformats.org/officeDocument/2006/relationships/tags" Target="../tags/tag299.xml"/><Relationship Id="rId43" Type="http://schemas.openxmlformats.org/officeDocument/2006/relationships/image" Target="../media/image1.emf"/><Relationship Id="rId48" Type="http://schemas.openxmlformats.org/officeDocument/2006/relationships/oleObject" Target="../embeddings/oleObject34.bin"/><Relationship Id="rId8" Type="http://schemas.openxmlformats.org/officeDocument/2006/relationships/tags" Target="../tags/tag27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tags" Target="../tags/tag315.xml"/><Relationship Id="rId18" Type="http://schemas.openxmlformats.org/officeDocument/2006/relationships/tags" Target="../tags/tag320.xml"/><Relationship Id="rId26" Type="http://schemas.openxmlformats.org/officeDocument/2006/relationships/slideLayout" Target="../slideLayouts/slideLayout4.xml"/><Relationship Id="rId3" Type="http://schemas.openxmlformats.org/officeDocument/2006/relationships/tags" Target="../tags/tag305.xml"/><Relationship Id="rId21" Type="http://schemas.openxmlformats.org/officeDocument/2006/relationships/tags" Target="../tags/tag323.xml"/><Relationship Id="rId7" Type="http://schemas.openxmlformats.org/officeDocument/2006/relationships/tags" Target="../tags/tag309.xml"/><Relationship Id="rId12" Type="http://schemas.openxmlformats.org/officeDocument/2006/relationships/tags" Target="../tags/tag314.xml"/><Relationship Id="rId17" Type="http://schemas.openxmlformats.org/officeDocument/2006/relationships/tags" Target="../tags/tag319.xml"/><Relationship Id="rId25" Type="http://schemas.openxmlformats.org/officeDocument/2006/relationships/tags" Target="../tags/tag327.xml"/><Relationship Id="rId33" Type="http://schemas.openxmlformats.org/officeDocument/2006/relationships/image" Target="../media/image22.emf"/><Relationship Id="rId2" Type="http://schemas.openxmlformats.org/officeDocument/2006/relationships/tags" Target="../tags/tag304.xml"/><Relationship Id="rId16" Type="http://schemas.openxmlformats.org/officeDocument/2006/relationships/tags" Target="../tags/tag318.xml"/><Relationship Id="rId20" Type="http://schemas.openxmlformats.org/officeDocument/2006/relationships/tags" Target="../tags/tag322.xml"/><Relationship Id="rId29" Type="http://schemas.openxmlformats.org/officeDocument/2006/relationships/image" Target="../media/image1.emf"/><Relationship Id="rId1" Type="http://schemas.openxmlformats.org/officeDocument/2006/relationships/vmlDrawing" Target="../drawings/vmlDrawing18.v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24" Type="http://schemas.openxmlformats.org/officeDocument/2006/relationships/tags" Target="../tags/tag326.xml"/><Relationship Id="rId32" Type="http://schemas.openxmlformats.org/officeDocument/2006/relationships/oleObject" Target="../embeddings/oleObject37.bin"/><Relationship Id="rId5" Type="http://schemas.openxmlformats.org/officeDocument/2006/relationships/tags" Target="../tags/tag307.xml"/><Relationship Id="rId15" Type="http://schemas.openxmlformats.org/officeDocument/2006/relationships/tags" Target="../tags/tag317.xml"/><Relationship Id="rId23" Type="http://schemas.openxmlformats.org/officeDocument/2006/relationships/tags" Target="../tags/tag325.xml"/><Relationship Id="rId28" Type="http://schemas.openxmlformats.org/officeDocument/2006/relationships/oleObject" Target="../embeddings/oleObject35.bin"/><Relationship Id="rId10" Type="http://schemas.openxmlformats.org/officeDocument/2006/relationships/tags" Target="../tags/tag312.xml"/><Relationship Id="rId19" Type="http://schemas.openxmlformats.org/officeDocument/2006/relationships/tags" Target="../tags/tag321.xml"/><Relationship Id="rId31" Type="http://schemas.openxmlformats.org/officeDocument/2006/relationships/image" Target="../media/image21.emf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tags" Target="../tags/tag316.xml"/><Relationship Id="rId22" Type="http://schemas.openxmlformats.org/officeDocument/2006/relationships/tags" Target="../tags/tag324.xml"/><Relationship Id="rId27" Type="http://schemas.openxmlformats.org/officeDocument/2006/relationships/notesSlide" Target="../notesSlides/notesSlide16.xml"/><Relationship Id="rId30" Type="http://schemas.openxmlformats.org/officeDocument/2006/relationships/oleObject" Target="../embeddings/oleObject36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13" Type="http://schemas.openxmlformats.org/officeDocument/2006/relationships/tags" Target="../tags/tag339.xml"/><Relationship Id="rId18" Type="http://schemas.openxmlformats.org/officeDocument/2006/relationships/tags" Target="../tags/tag344.xml"/><Relationship Id="rId26" Type="http://schemas.openxmlformats.org/officeDocument/2006/relationships/tags" Target="../tags/tag352.xml"/><Relationship Id="rId39" Type="http://schemas.openxmlformats.org/officeDocument/2006/relationships/image" Target="../media/image1.emf"/><Relationship Id="rId3" Type="http://schemas.openxmlformats.org/officeDocument/2006/relationships/tags" Target="../tags/tag329.xml"/><Relationship Id="rId21" Type="http://schemas.openxmlformats.org/officeDocument/2006/relationships/tags" Target="../tags/tag347.xml"/><Relationship Id="rId34" Type="http://schemas.openxmlformats.org/officeDocument/2006/relationships/tags" Target="../tags/tag360.xml"/><Relationship Id="rId42" Type="http://schemas.openxmlformats.org/officeDocument/2006/relationships/oleObject" Target="../embeddings/oleObject40.bin"/><Relationship Id="rId7" Type="http://schemas.openxmlformats.org/officeDocument/2006/relationships/tags" Target="../tags/tag333.xml"/><Relationship Id="rId12" Type="http://schemas.openxmlformats.org/officeDocument/2006/relationships/tags" Target="../tags/tag338.xml"/><Relationship Id="rId17" Type="http://schemas.openxmlformats.org/officeDocument/2006/relationships/tags" Target="../tags/tag343.xml"/><Relationship Id="rId25" Type="http://schemas.openxmlformats.org/officeDocument/2006/relationships/tags" Target="../tags/tag351.xml"/><Relationship Id="rId33" Type="http://schemas.openxmlformats.org/officeDocument/2006/relationships/tags" Target="../tags/tag359.xml"/><Relationship Id="rId38" Type="http://schemas.openxmlformats.org/officeDocument/2006/relationships/oleObject" Target="../embeddings/oleObject38.bin"/><Relationship Id="rId2" Type="http://schemas.openxmlformats.org/officeDocument/2006/relationships/tags" Target="../tags/tag328.xml"/><Relationship Id="rId16" Type="http://schemas.openxmlformats.org/officeDocument/2006/relationships/tags" Target="../tags/tag342.xml"/><Relationship Id="rId20" Type="http://schemas.openxmlformats.org/officeDocument/2006/relationships/tags" Target="../tags/tag346.xml"/><Relationship Id="rId29" Type="http://schemas.openxmlformats.org/officeDocument/2006/relationships/tags" Target="../tags/tag355.xml"/><Relationship Id="rId41" Type="http://schemas.openxmlformats.org/officeDocument/2006/relationships/image" Target="../media/image23.emf"/><Relationship Id="rId1" Type="http://schemas.openxmlformats.org/officeDocument/2006/relationships/vmlDrawing" Target="../drawings/vmlDrawing19.vml"/><Relationship Id="rId6" Type="http://schemas.openxmlformats.org/officeDocument/2006/relationships/tags" Target="../tags/tag332.xml"/><Relationship Id="rId11" Type="http://schemas.openxmlformats.org/officeDocument/2006/relationships/tags" Target="../tags/tag337.xml"/><Relationship Id="rId24" Type="http://schemas.openxmlformats.org/officeDocument/2006/relationships/tags" Target="../tags/tag350.xml"/><Relationship Id="rId32" Type="http://schemas.openxmlformats.org/officeDocument/2006/relationships/tags" Target="../tags/tag358.xml"/><Relationship Id="rId37" Type="http://schemas.openxmlformats.org/officeDocument/2006/relationships/notesSlide" Target="../notesSlides/notesSlide17.xml"/><Relationship Id="rId40" Type="http://schemas.openxmlformats.org/officeDocument/2006/relationships/oleObject" Target="../embeddings/oleObject39.bin"/><Relationship Id="rId5" Type="http://schemas.openxmlformats.org/officeDocument/2006/relationships/tags" Target="../tags/tag331.xml"/><Relationship Id="rId15" Type="http://schemas.openxmlformats.org/officeDocument/2006/relationships/tags" Target="../tags/tag341.xml"/><Relationship Id="rId23" Type="http://schemas.openxmlformats.org/officeDocument/2006/relationships/tags" Target="../tags/tag349.xml"/><Relationship Id="rId28" Type="http://schemas.openxmlformats.org/officeDocument/2006/relationships/tags" Target="../tags/tag354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336.xml"/><Relationship Id="rId19" Type="http://schemas.openxmlformats.org/officeDocument/2006/relationships/tags" Target="../tags/tag345.xml"/><Relationship Id="rId31" Type="http://schemas.openxmlformats.org/officeDocument/2006/relationships/tags" Target="../tags/tag357.xml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4" Type="http://schemas.openxmlformats.org/officeDocument/2006/relationships/tags" Target="../tags/tag340.xml"/><Relationship Id="rId22" Type="http://schemas.openxmlformats.org/officeDocument/2006/relationships/tags" Target="../tags/tag348.xml"/><Relationship Id="rId27" Type="http://schemas.openxmlformats.org/officeDocument/2006/relationships/tags" Target="../tags/tag353.xml"/><Relationship Id="rId30" Type="http://schemas.openxmlformats.org/officeDocument/2006/relationships/tags" Target="../tags/tag356.xml"/><Relationship Id="rId35" Type="http://schemas.openxmlformats.org/officeDocument/2006/relationships/tags" Target="../tags/tag361.xml"/><Relationship Id="rId43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68.xml"/><Relationship Id="rId13" Type="http://schemas.openxmlformats.org/officeDocument/2006/relationships/tags" Target="../tags/tag373.xml"/><Relationship Id="rId18" Type="http://schemas.openxmlformats.org/officeDocument/2006/relationships/tags" Target="../tags/tag378.xml"/><Relationship Id="rId26" Type="http://schemas.openxmlformats.org/officeDocument/2006/relationships/tags" Target="../tags/tag386.xml"/><Relationship Id="rId39" Type="http://schemas.openxmlformats.org/officeDocument/2006/relationships/oleObject" Target="../embeddings/oleObject43.bin"/><Relationship Id="rId3" Type="http://schemas.openxmlformats.org/officeDocument/2006/relationships/tags" Target="../tags/tag363.xml"/><Relationship Id="rId21" Type="http://schemas.openxmlformats.org/officeDocument/2006/relationships/tags" Target="../tags/tag381.xml"/><Relationship Id="rId34" Type="http://schemas.openxmlformats.org/officeDocument/2006/relationships/notesSlide" Target="../notesSlides/notesSlide18.xml"/><Relationship Id="rId7" Type="http://schemas.openxmlformats.org/officeDocument/2006/relationships/tags" Target="../tags/tag367.xml"/><Relationship Id="rId12" Type="http://schemas.openxmlformats.org/officeDocument/2006/relationships/tags" Target="../tags/tag372.xml"/><Relationship Id="rId17" Type="http://schemas.openxmlformats.org/officeDocument/2006/relationships/tags" Target="../tags/tag377.xml"/><Relationship Id="rId25" Type="http://schemas.openxmlformats.org/officeDocument/2006/relationships/tags" Target="../tags/tag385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25.emf"/><Relationship Id="rId2" Type="http://schemas.openxmlformats.org/officeDocument/2006/relationships/tags" Target="../tags/tag362.xml"/><Relationship Id="rId16" Type="http://schemas.openxmlformats.org/officeDocument/2006/relationships/tags" Target="../tags/tag376.xml"/><Relationship Id="rId20" Type="http://schemas.openxmlformats.org/officeDocument/2006/relationships/tags" Target="../tags/tag380.xml"/><Relationship Id="rId29" Type="http://schemas.openxmlformats.org/officeDocument/2006/relationships/tags" Target="../tags/tag389.xml"/><Relationship Id="rId1" Type="http://schemas.openxmlformats.org/officeDocument/2006/relationships/vmlDrawing" Target="../drawings/vmlDrawing20.vml"/><Relationship Id="rId6" Type="http://schemas.openxmlformats.org/officeDocument/2006/relationships/tags" Target="../tags/tag366.xml"/><Relationship Id="rId11" Type="http://schemas.openxmlformats.org/officeDocument/2006/relationships/tags" Target="../tags/tag371.xml"/><Relationship Id="rId24" Type="http://schemas.openxmlformats.org/officeDocument/2006/relationships/tags" Target="../tags/tag384.xml"/><Relationship Id="rId32" Type="http://schemas.openxmlformats.org/officeDocument/2006/relationships/tags" Target="../tags/tag392.xml"/><Relationship Id="rId37" Type="http://schemas.openxmlformats.org/officeDocument/2006/relationships/oleObject" Target="../embeddings/oleObject42.bin"/><Relationship Id="rId40" Type="http://schemas.openxmlformats.org/officeDocument/2006/relationships/image" Target="../media/image26.emf"/><Relationship Id="rId5" Type="http://schemas.openxmlformats.org/officeDocument/2006/relationships/tags" Target="../tags/tag365.xml"/><Relationship Id="rId15" Type="http://schemas.openxmlformats.org/officeDocument/2006/relationships/tags" Target="../tags/tag375.xml"/><Relationship Id="rId23" Type="http://schemas.openxmlformats.org/officeDocument/2006/relationships/tags" Target="../tags/tag383.xml"/><Relationship Id="rId28" Type="http://schemas.openxmlformats.org/officeDocument/2006/relationships/tags" Target="../tags/tag388.xml"/><Relationship Id="rId36" Type="http://schemas.openxmlformats.org/officeDocument/2006/relationships/image" Target="../media/image1.emf"/><Relationship Id="rId10" Type="http://schemas.openxmlformats.org/officeDocument/2006/relationships/tags" Target="../tags/tag370.xml"/><Relationship Id="rId19" Type="http://schemas.openxmlformats.org/officeDocument/2006/relationships/tags" Target="../tags/tag379.xml"/><Relationship Id="rId31" Type="http://schemas.openxmlformats.org/officeDocument/2006/relationships/tags" Target="../tags/tag391.xml"/><Relationship Id="rId4" Type="http://schemas.openxmlformats.org/officeDocument/2006/relationships/tags" Target="../tags/tag364.xml"/><Relationship Id="rId9" Type="http://schemas.openxmlformats.org/officeDocument/2006/relationships/tags" Target="../tags/tag369.xml"/><Relationship Id="rId14" Type="http://schemas.openxmlformats.org/officeDocument/2006/relationships/tags" Target="../tags/tag374.xml"/><Relationship Id="rId22" Type="http://schemas.openxmlformats.org/officeDocument/2006/relationships/tags" Target="../tags/tag382.xml"/><Relationship Id="rId27" Type="http://schemas.openxmlformats.org/officeDocument/2006/relationships/tags" Target="../tags/tag387.xml"/><Relationship Id="rId30" Type="http://schemas.openxmlformats.org/officeDocument/2006/relationships/tags" Target="../tags/tag390.xml"/><Relationship Id="rId35" Type="http://schemas.openxmlformats.org/officeDocument/2006/relationships/oleObject" Target="../embeddings/oleObject4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13" Type="http://schemas.openxmlformats.org/officeDocument/2006/relationships/tags" Target="../tags/tag404.xml"/><Relationship Id="rId18" Type="http://schemas.openxmlformats.org/officeDocument/2006/relationships/tags" Target="../tags/tag409.xml"/><Relationship Id="rId26" Type="http://schemas.openxmlformats.org/officeDocument/2006/relationships/image" Target="../media/image1.emf"/><Relationship Id="rId3" Type="http://schemas.openxmlformats.org/officeDocument/2006/relationships/tags" Target="../tags/tag394.xml"/><Relationship Id="rId21" Type="http://schemas.openxmlformats.org/officeDocument/2006/relationships/tags" Target="../tags/tag412.xml"/><Relationship Id="rId7" Type="http://schemas.openxmlformats.org/officeDocument/2006/relationships/tags" Target="../tags/tag398.xml"/><Relationship Id="rId12" Type="http://schemas.openxmlformats.org/officeDocument/2006/relationships/tags" Target="../tags/tag403.xml"/><Relationship Id="rId17" Type="http://schemas.openxmlformats.org/officeDocument/2006/relationships/tags" Target="../tags/tag408.xml"/><Relationship Id="rId25" Type="http://schemas.openxmlformats.org/officeDocument/2006/relationships/oleObject" Target="../embeddings/oleObject44.bin"/><Relationship Id="rId2" Type="http://schemas.openxmlformats.org/officeDocument/2006/relationships/tags" Target="../tags/tag393.xml"/><Relationship Id="rId16" Type="http://schemas.openxmlformats.org/officeDocument/2006/relationships/tags" Target="../tags/tag407.xml"/><Relationship Id="rId20" Type="http://schemas.openxmlformats.org/officeDocument/2006/relationships/tags" Target="../tags/tag411.xml"/><Relationship Id="rId1" Type="http://schemas.openxmlformats.org/officeDocument/2006/relationships/vmlDrawing" Target="../drawings/vmlDrawing21.vml"/><Relationship Id="rId6" Type="http://schemas.openxmlformats.org/officeDocument/2006/relationships/tags" Target="../tags/tag397.xml"/><Relationship Id="rId11" Type="http://schemas.openxmlformats.org/officeDocument/2006/relationships/tags" Target="../tags/tag402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396.xml"/><Relationship Id="rId15" Type="http://schemas.openxmlformats.org/officeDocument/2006/relationships/tags" Target="../tags/tag406.xml"/><Relationship Id="rId23" Type="http://schemas.openxmlformats.org/officeDocument/2006/relationships/tags" Target="../tags/tag414.xml"/><Relationship Id="rId28" Type="http://schemas.openxmlformats.org/officeDocument/2006/relationships/image" Target="../media/image27.emf"/><Relationship Id="rId10" Type="http://schemas.openxmlformats.org/officeDocument/2006/relationships/tags" Target="../tags/tag401.xml"/><Relationship Id="rId19" Type="http://schemas.openxmlformats.org/officeDocument/2006/relationships/tags" Target="../tags/tag410.xml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4" Type="http://schemas.openxmlformats.org/officeDocument/2006/relationships/tags" Target="../tags/tag405.xml"/><Relationship Id="rId22" Type="http://schemas.openxmlformats.org/officeDocument/2006/relationships/tags" Target="../tags/tag413.xml"/><Relationship Id="rId27" Type="http://schemas.openxmlformats.org/officeDocument/2006/relationships/oleObject" Target="../embeddings/oleObject45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21.xml"/><Relationship Id="rId13" Type="http://schemas.openxmlformats.org/officeDocument/2006/relationships/tags" Target="../tags/tag426.xml"/><Relationship Id="rId18" Type="http://schemas.openxmlformats.org/officeDocument/2006/relationships/tags" Target="../tags/tag431.xml"/><Relationship Id="rId26" Type="http://schemas.openxmlformats.org/officeDocument/2006/relationships/image" Target="../media/image28.emf"/><Relationship Id="rId3" Type="http://schemas.openxmlformats.org/officeDocument/2006/relationships/tags" Target="../tags/tag416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420.xml"/><Relationship Id="rId12" Type="http://schemas.openxmlformats.org/officeDocument/2006/relationships/tags" Target="../tags/tag425.xml"/><Relationship Id="rId17" Type="http://schemas.openxmlformats.org/officeDocument/2006/relationships/tags" Target="../tags/tag430.xml"/><Relationship Id="rId25" Type="http://schemas.openxmlformats.org/officeDocument/2006/relationships/oleObject" Target="../embeddings/oleObject47.bin"/><Relationship Id="rId2" Type="http://schemas.openxmlformats.org/officeDocument/2006/relationships/tags" Target="../tags/tag415.xml"/><Relationship Id="rId16" Type="http://schemas.openxmlformats.org/officeDocument/2006/relationships/tags" Target="../tags/tag429.xml"/><Relationship Id="rId20" Type="http://schemas.openxmlformats.org/officeDocument/2006/relationships/tags" Target="../tags/tag433.xml"/><Relationship Id="rId1" Type="http://schemas.openxmlformats.org/officeDocument/2006/relationships/vmlDrawing" Target="../drawings/vmlDrawing22.vml"/><Relationship Id="rId6" Type="http://schemas.openxmlformats.org/officeDocument/2006/relationships/tags" Target="../tags/tag419.xml"/><Relationship Id="rId11" Type="http://schemas.openxmlformats.org/officeDocument/2006/relationships/tags" Target="../tags/tag424.xml"/><Relationship Id="rId24" Type="http://schemas.openxmlformats.org/officeDocument/2006/relationships/image" Target="../media/image1.emf"/><Relationship Id="rId5" Type="http://schemas.openxmlformats.org/officeDocument/2006/relationships/tags" Target="../tags/tag418.xml"/><Relationship Id="rId15" Type="http://schemas.openxmlformats.org/officeDocument/2006/relationships/tags" Target="../tags/tag428.xml"/><Relationship Id="rId23" Type="http://schemas.openxmlformats.org/officeDocument/2006/relationships/oleObject" Target="../embeddings/oleObject46.bin"/><Relationship Id="rId10" Type="http://schemas.openxmlformats.org/officeDocument/2006/relationships/tags" Target="../tags/tag423.xml"/><Relationship Id="rId19" Type="http://schemas.openxmlformats.org/officeDocument/2006/relationships/tags" Target="../tags/tag432.xml"/><Relationship Id="rId4" Type="http://schemas.openxmlformats.org/officeDocument/2006/relationships/tags" Target="../tags/tag417.xml"/><Relationship Id="rId9" Type="http://schemas.openxmlformats.org/officeDocument/2006/relationships/tags" Target="../tags/tag422.xml"/><Relationship Id="rId14" Type="http://schemas.openxmlformats.org/officeDocument/2006/relationships/tags" Target="../tags/tag427.xml"/><Relationship Id="rId22" Type="http://schemas.openxmlformats.org/officeDocument/2006/relationships/notesSlide" Target="../notesSlides/notesSlide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435.xml"/><Relationship Id="rId7" Type="http://schemas.openxmlformats.org/officeDocument/2006/relationships/image" Target="../media/image1.emf"/><Relationship Id="rId2" Type="http://schemas.openxmlformats.org/officeDocument/2006/relationships/tags" Target="../tags/tag434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8.bin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oleObject" Target="../embeddings/oleObject4.bin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notesSlide" Target="../notesSlides/notesSlide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4.emf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1" Type="http://schemas.openxmlformats.org/officeDocument/2006/relationships/vmlDrawing" Target="../drawings/vmlDrawing2.v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oleObject" Target="../embeddings/oleObject3.bin"/><Relationship Id="rId40" Type="http://schemas.openxmlformats.org/officeDocument/2006/relationships/image" Target="../media/image5.emf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image" Target="../media/image1.emf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1.emf"/><Relationship Id="rId2" Type="http://schemas.openxmlformats.org/officeDocument/2006/relationships/tags" Target="../tags/tag3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26" Type="http://schemas.openxmlformats.org/officeDocument/2006/relationships/image" Target="../media/image1.emf"/><Relationship Id="rId3" Type="http://schemas.openxmlformats.org/officeDocument/2006/relationships/tags" Target="../tags/tag37.xml"/><Relationship Id="rId21" Type="http://schemas.openxmlformats.org/officeDocument/2006/relationships/tags" Target="../tags/tag55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5" Type="http://schemas.openxmlformats.org/officeDocument/2006/relationships/oleObject" Target="../embeddings/oleObject6.bin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tags" Target="../tags/tag54.xml"/><Relationship Id="rId1" Type="http://schemas.openxmlformats.org/officeDocument/2006/relationships/vmlDrawing" Target="../drawings/vmlDrawing4.v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notesSlide" Target="../notesSlides/notesSlide4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slideLayout" Target="../slideLayouts/slideLayout4.xml"/><Relationship Id="rId28" Type="http://schemas.openxmlformats.org/officeDocument/2006/relationships/image" Target="../media/image6.emf"/><Relationship Id="rId10" Type="http://schemas.openxmlformats.org/officeDocument/2006/relationships/tags" Target="../tags/tag44.xml"/><Relationship Id="rId19" Type="http://schemas.openxmlformats.org/officeDocument/2006/relationships/tags" Target="../tags/tag53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tags" Target="../tags/tag56.xml"/><Relationship Id="rId27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trineN.Kjorstad\Pictures\pp fors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468"/>
            <a:ext cx="9162288" cy="687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179512" y="4149080"/>
            <a:ext cx="66967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b-NO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RVU Fosshaugane Campus</a:t>
            </a:r>
          </a:p>
          <a:p>
            <a:r>
              <a:rPr lang="nb-NO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Resultat frå undersøkinga</a:t>
            </a:r>
          </a:p>
        </p:txBody>
      </p:sp>
    </p:spTree>
    <p:extLst>
      <p:ext uri="{BB962C8B-B14F-4D97-AF65-F5344CB8AC3E}">
        <p14:creationId xmlns:p14="http://schemas.microsoft.com/office/powerpoint/2010/main" val="39695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think-cell Slide" r:id="rId41" imgW="364" imgH="333" progId="TCLayout.ActiveDocument.1">
                  <p:embed/>
                </p:oleObj>
              </mc:Choice>
              <mc:Fallback>
                <p:oleObj name="think-cell Slide" r:id="rId41" imgW="364" imgH="33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kumimoji="0" lang="nb-NO" sz="140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58204" cy="774720"/>
          </a:xfrm>
        </p:spPr>
        <p:txBody>
          <a:bodyPr/>
          <a:lstStyle/>
          <a:p>
            <a:r>
              <a:rPr lang="nn-NO" sz="3600" dirty="0" smtClean="0"/>
              <a:t>Heile 60 prosent av studentane ved høgskulen går til Fosshaugane</a:t>
            </a:r>
            <a:endParaRPr lang="nn-NO" sz="3600" dirty="0"/>
          </a:p>
        </p:txBody>
      </p:sp>
      <p:graphicFrame>
        <p:nvGraphicFramePr>
          <p:cNvPr id="4" name="Objekt 3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1485900" y="3467100"/>
          <a:ext cx="5257748" cy="305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Diagram" r:id="rId43" imgW="5257748" imgH="3057382" progId="MSGraph.Chart.8">
                  <p:embed followColorScheme="full"/>
                </p:oleObj>
              </mc:Choice>
              <mc:Fallback>
                <p:oleObj name="Diagram" r:id="rId43" imgW="5257748" imgH="3057382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485900" y="3467100"/>
                        <a:ext cx="5257748" cy="305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Rett linje 18"/>
          <p:cNvCxnSpPr/>
          <p:nvPr>
            <p:custDataLst>
              <p:tags r:id="rId5"/>
            </p:custDataLst>
          </p:nvPr>
        </p:nvCxnSpPr>
        <p:spPr bwMode="auto">
          <a:xfrm flipV="1">
            <a:off x="6503988" y="4175125"/>
            <a:ext cx="101600" cy="4762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Rett linje 17"/>
          <p:cNvCxnSpPr/>
          <p:nvPr>
            <p:custDataLst>
              <p:tags r:id="rId6"/>
            </p:custDataLst>
          </p:nvPr>
        </p:nvCxnSpPr>
        <p:spPr bwMode="auto">
          <a:xfrm flipV="1">
            <a:off x="6235700" y="4175125"/>
            <a:ext cx="193675" cy="4762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Plassholder for tekst 38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01613" y="4708525"/>
            <a:ext cx="12779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11C55FE5-E4FD-499D-9A35-AEBAF5A5190A}" type="datetime'Sog''n''''d''''al v''gs ''''''''- ''e''''''''''l''''ev'''''">
              <a:rPr lang="en-US" sz="1400"/>
              <a:pPr/>
              <a:t>Sogndal vgs - elev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7" name="Plassholder for tekst 4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612775" y="6137275"/>
            <a:ext cx="866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D278B704-0A63-419F-A4D3-06085ABE00C0}" type="datetime'''''''''''Su''''''''pp''''''''ort''''''''''''a''''r''a''''''r'">
              <a:rPr lang="en-US" sz="1400"/>
              <a:pPr/>
              <a:t>Supportarar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6" name="Plassholder for tekst 41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12713" y="5780088"/>
            <a:ext cx="13668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C32E101F-0F6C-4D60-B761-5380DAF0B13D}" type="datetime'''''Ø''''''''''v''''ri''''''g''''''''e'''' verk''''s''''emder'">
              <a:rPr lang="en-US" sz="1400"/>
              <a:pPr/>
              <a:t>Øvrige verksemder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4" name="Plassholder for tekst 19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3938588" y="5780088"/>
            <a:ext cx="268288" cy="212725"/>
          </a:xfrm>
          <a:prstGeom prst="rect">
            <a:avLst/>
          </a:prstGeom>
          <a:solidFill>
            <a:srgbClr val="0075B6"/>
          </a:solidFill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E3876F6-40FC-4B22-9566-0CC1356FF636}" type="datetime'2''''''''''''''%'''''''''''''''''''">
              <a:rPr lang="en-US" sz="14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2%</a:t>
            </a:fld>
            <a:endParaRPr lang="nb-NO" sz="14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5" name="Plassholder for tekst 40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371475" y="5422900"/>
            <a:ext cx="11080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009BF396-A045-4E1D-A80E-F70E2C7735B0}" type="datetime'''''S''''''''''''o''g''''ndal'' ''Fotba''''l''''l'''''''''">
              <a:rPr lang="en-US" sz="1400"/>
              <a:pPr/>
              <a:t>Sogndal Fotball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4" name="Plassholder for tekst 39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38113" y="5065713"/>
            <a:ext cx="13414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62F3D482-95A6-4606-977B-38A9C7BED60B}" type="datetime'''K''''vå''le'''''' sk''ul''''e'' ''-'''' ti''''l''s''e''tt'''">
              <a:rPr lang="en-US" sz="1400"/>
              <a:pPr/>
              <a:t>Kvåle skule - tilsett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 useBgFill="1">
        <p:nvSpPr>
          <p:cNvPr id="33" name="Plassholder for tekst 8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6370638" y="4222750"/>
            <a:ext cx="268288" cy="212725"/>
          </a:xfrm>
          <a:prstGeom prst="rect">
            <a:avLst/>
          </a:prstGeom>
        </p:spPr>
        <p:txBody>
          <a:bodyPr wrap="none" lIns="25400" tIns="0" rIns="2540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11143DB-766A-47A0-B6C5-428E917AEF99}" type="datetime'1%''''''''''''''''''''''''''''''''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1%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6" name="Plassholder for tekst 31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82550" y="4351338"/>
            <a:ext cx="13970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76749381-9253-4CCB-9473-56BB04D7265F}" type="datetime'''S''o''''gndal ''''''''vgs -'' t''il''''s''''''ett'''''">
              <a:rPr lang="en-US" sz="1400"/>
              <a:pPr/>
              <a:t>Sogndal vgs - tilsett</a:t>
            </a:fld>
            <a:endParaRPr lang="nb-NO" sz="1400" dirty="0">
              <a:sym typeface="+mn-lt"/>
            </a:endParaRPr>
          </a:p>
        </p:txBody>
      </p:sp>
      <p:sp useBgFill="1">
        <p:nvSpPr>
          <p:cNvPr id="36" name="Plassholder for tekst 10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6102350" y="4222750"/>
            <a:ext cx="268288" cy="212725"/>
          </a:xfrm>
          <a:prstGeom prst="rect">
            <a:avLst/>
          </a:prstGeom>
        </p:spPr>
        <p:txBody>
          <a:bodyPr wrap="none" lIns="25400" tIns="0" rIns="2540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A2208F8-7D4E-491B-A5DE-DEA127147D23}" type="datetime'''''''''''''''''''''''''''6''''''''''''''''%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6%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3" name="Plassholder for tekst 73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612775" y="3636963"/>
            <a:ext cx="866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3E11CF57-940F-42B5-BCA7-7D7B337D2439}" type="datetime'H''''''''''i''''''''''S''''F'' ''- ''t''il''''''set''t'">
              <a:rPr lang="en-US" sz="1400"/>
              <a:pPr/>
              <a:t>HiSF - tilsett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8" name="Plassholder for tekst 1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6457950" y="3636963"/>
            <a:ext cx="268288" cy="212725"/>
          </a:xfrm>
          <a:prstGeom prst="rect">
            <a:avLst/>
          </a:prstGeom>
          <a:solidFill>
            <a:srgbClr val="5E6261"/>
          </a:solidFill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72937B1-CD45-4470-9E4F-9BB49B92BD60}" type="datetime'''''''''''''''''''''2''''''''%'''''''">
              <a:rPr lang="en-US" sz="14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2%</a:t>
            </a:fld>
            <a:endParaRPr lang="nb-NO" sz="14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5" name="Plassholder for tekst 30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474663" y="3994150"/>
            <a:ext cx="10048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1A9AC0B8-E376-4F1A-AB4D-16E8BA759FB4}" type="datetime'''Hi''''S''F -'' ''''''''''''s''t''''''''''''ude''n''t'''''''">
              <a:rPr lang="en-US" sz="1400"/>
              <a:pPr/>
              <a:t>HiSF - student</a:t>
            </a:fld>
            <a:endParaRPr lang="nb-NO" sz="1400" dirty="0">
              <a:sym typeface="+mn-lt"/>
            </a:endParaRPr>
          </a:p>
        </p:txBody>
      </p:sp>
      <p:sp>
        <p:nvSpPr>
          <p:cNvPr id="50" name="Plassholder for tekst 10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6745288" y="3636963"/>
            <a:ext cx="3222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50B3ED40-4040-4002-82DD-7AC167C34315}" type="datetime'1''''01'''''''''''''''''''''''''''''''''''''''''''''''">
              <a:rPr lang="en-US" sz="1400">
                <a:sym typeface="+mn-lt"/>
              </a:rPr>
              <a:pPr marL="0" indent="0">
                <a:spcBef>
                  <a:spcPct val="0"/>
                </a:spcBef>
                <a:buNone/>
              </a:pPr>
              <a:t>101</a:t>
            </a:fld>
            <a:endParaRPr lang="nb-NO" sz="1400" dirty="0">
              <a:sym typeface="+mn-lt"/>
            </a:endParaRPr>
          </a:p>
        </p:txBody>
      </p:sp>
      <p:sp>
        <p:nvSpPr>
          <p:cNvPr id="61" name="Plassholder for tekst 16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6745288" y="5780088"/>
            <a:ext cx="231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09A437E1-1BB1-43F4-A989-F76BC0DA8835}" type="datetime'''''''''''4''''2'''">
              <a:rPr lang="en-US" sz="1400">
                <a:sym typeface="+mn-lt"/>
              </a:rPr>
              <a:pPr marL="0" indent="0">
                <a:spcBef>
                  <a:spcPct val="0"/>
                </a:spcBef>
                <a:buNone/>
              </a:pPr>
              <a:t>42</a:t>
            </a:fld>
            <a:endParaRPr lang="nb-NO" sz="1400" dirty="0">
              <a:sym typeface="+mn-lt"/>
            </a:endParaRPr>
          </a:p>
        </p:txBody>
      </p:sp>
      <p:sp>
        <p:nvSpPr>
          <p:cNvPr id="62" name="Plassholder for tekst 17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6745288" y="6137275"/>
            <a:ext cx="231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73AE88C8-8A77-44F8-B393-B39E770B6710}" type="datetime'''''''''''''''''4''''''''''''''''''''''''''''3'">
              <a:rPr lang="en-US" sz="1400">
                <a:sym typeface="+mn-lt"/>
              </a:rPr>
              <a:pPr marL="0" indent="0">
                <a:spcBef>
                  <a:spcPct val="0"/>
                </a:spcBef>
                <a:buNone/>
              </a:pPr>
              <a:t>43</a:t>
            </a:fld>
            <a:endParaRPr lang="nb-NO" sz="1400" dirty="0">
              <a:sym typeface="+mn-lt"/>
            </a:endParaRPr>
          </a:p>
        </p:txBody>
      </p:sp>
      <p:sp>
        <p:nvSpPr>
          <p:cNvPr id="52" name="Plassholder for tekst 12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6745288" y="4351338"/>
            <a:ext cx="231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73BDD7FE-AB68-4FF2-A77B-048AE3DDBF0D}" type="datetime'''''''''''''''3''''''''''3'''''''''''''''''''''''''''''''">
              <a:rPr lang="en-US" sz="1400">
                <a:sym typeface="+mn-lt"/>
              </a:rPr>
              <a:pPr marL="0" indent="0">
                <a:spcBef>
                  <a:spcPct val="0"/>
                </a:spcBef>
                <a:buNone/>
              </a:pPr>
              <a:t>33</a:t>
            </a:fld>
            <a:endParaRPr lang="nb-NO" sz="1400" dirty="0">
              <a:sym typeface="+mn-lt"/>
            </a:endParaRPr>
          </a:p>
        </p:txBody>
      </p:sp>
      <p:sp>
        <p:nvSpPr>
          <p:cNvPr id="51" name="Plassholder for tekst 11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6745288" y="3994150"/>
            <a:ext cx="3222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9053BAF6-55A1-4E09-8E75-E5F3518A0CD2}" type="datetime'''''''''''''''''''''''''''''1''''''''''5''''8'''''''''">
              <a:rPr lang="en-US" sz="1400">
                <a:sym typeface="+mn-lt"/>
              </a:rPr>
              <a:pPr marL="0" indent="0">
                <a:spcBef>
                  <a:spcPct val="0"/>
                </a:spcBef>
                <a:buNone/>
              </a:pPr>
              <a:t>158</a:t>
            </a:fld>
            <a:endParaRPr lang="nb-NO" sz="1400" dirty="0">
              <a:sym typeface="+mn-lt"/>
            </a:endParaRPr>
          </a:p>
        </p:txBody>
      </p:sp>
      <p:sp>
        <p:nvSpPr>
          <p:cNvPr id="60" name="Plassholder for tekst 15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6745288" y="5422900"/>
            <a:ext cx="231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19F552EE-AA07-435C-93B8-86AAF9557B97}" type="datetime'''''''1''''''''''''''''''''''''''''''4'''''''''">
              <a:rPr lang="en-US" sz="1400">
                <a:sym typeface="+mn-lt"/>
              </a:rPr>
              <a:pPr marL="0" indent="0">
                <a:spcBef>
                  <a:spcPct val="0"/>
                </a:spcBef>
                <a:buNone/>
              </a:pPr>
              <a:t>14</a:t>
            </a:fld>
            <a:endParaRPr lang="nb-NO" sz="1400" dirty="0">
              <a:sym typeface="+mn-lt"/>
            </a:endParaRPr>
          </a:p>
        </p:txBody>
      </p:sp>
      <p:sp>
        <p:nvSpPr>
          <p:cNvPr id="59" name="Plassholder for tekst 14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6745288" y="5065713"/>
            <a:ext cx="231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9F00797A-3055-489B-83C8-95388FEB076B}" type="datetime'''''14'''''''''''''''''''''''''''''''''''''''''''''">
              <a:rPr lang="en-US" sz="1400">
                <a:sym typeface="+mn-lt"/>
              </a:rPr>
              <a:pPr marL="0" indent="0">
                <a:spcBef>
                  <a:spcPct val="0"/>
                </a:spcBef>
                <a:buNone/>
              </a:pPr>
              <a:t>14</a:t>
            </a:fld>
            <a:endParaRPr lang="nb-NO" sz="1400" dirty="0">
              <a:sym typeface="+mn-lt"/>
            </a:endParaRPr>
          </a:p>
        </p:txBody>
      </p:sp>
      <p:sp>
        <p:nvSpPr>
          <p:cNvPr id="58" name="Plassholder for tekst 13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6745288" y="4708525"/>
            <a:ext cx="231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3CF67704-0B43-44A5-9A8E-7C0DAF2DE249}" type="datetime'2''''''''''''''''''''''''''5'''''''''''''''''''''''''''">
              <a:rPr lang="en-US" sz="1400">
                <a:sym typeface="+mn-lt"/>
              </a:rPr>
              <a:pPr marL="0" indent="0">
                <a:spcBef>
                  <a:spcPct val="0"/>
                </a:spcBef>
                <a:buNone/>
              </a:pPr>
              <a:t>25</a:t>
            </a:fld>
            <a:endParaRPr lang="nb-NO" sz="1400" dirty="0">
              <a:sym typeface="+mn-lt"/>
            </a:endParaRPr>
          </a:p>
        </p:txBody>
      </p:sp>
      <p:sp>
        <p:nvSpPr>
          <p:cNvPr id="136" name="Rektangel 135"/>
          <p:cNvSpPr/>
          <p:nvPr>
            <p:custDataLst>
              <p:tags r:id="rId27"/>
            </p:custDataLst>
          </p:nvPr>
        </p:nvSpPr>
        <p:spPr bwMode="auto">
          <a:xfrm>
            <a:off x="7329488" y="5219700"/>
            <a:ext cx="250825" cy="187325"/>
          </a:xfrm>
          <a:prstGeom prst="rect">
            <a:avLst/>
          </a:prstGeom>
          <a:solidFill>
            <a:srgbClr val="E4C9A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2" name="Rektangel 131"/>
          <p:cNvSpPr/>
          <p:nvPr>
            <p:custDataLst>
              <p:tags r:id="rId28"/>
            </p:custDataLst>
          </p:nvPr>
        </p:nvSpPr>
        <p:spPr bwMode="auto">
          <a:xfrm>
            <a:off x="7329488" y="4165600"/>
            <a:ext cx="250825" cy="187325"/>
          </a:xfrm>
          <a:prstGeom prst="rect">
            <a:avLst/>
          </a:prstGeom>
          <a:solidFill>
            <a:srgbClr val="10A4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4" name="Rektangel 133"/>
          <p:cNvSpPr/>
          <p:nvPr>
            <p:custDataLst>
              <p:tags r:id="rId29"/>
            </p:custDataLst>
          </p:nvPr>
        </p:nvSpPr>
        <p:spPr bwMode="auto">
          <a:xfrm>
            <a:off x="7329488" y="4956175"/>
            <a:ext cx="250825" cy="187325"/>
          </a:xfrm>
          <a:prstGeom prst="rect">
            <a:avLst/>
          </a:prstGeom>
          <a:solidFill>
            <a:srgbClr val="5E626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1" name="Rektangel 130"/>
          <p:cNvSpPr/>
          <p:nvPr>
            <p:custDataLst>
              <p:tags r:id="rId30"/>
            </p:custDataLst>
          </p:nvPr>
        </p:nvSpPr>
        <p:spPr bwMode="auto">
          <a:xfrm>
            <a:off x="7329488" y="3902075"/>
            <a:ext cx="250825" cy="187325"/>
          </a:xfrm>
          <a:prstGeom prst="rect">
            <a:avLst/>
          </a:prstGeom>
          <a:solidFill>
            <a:srgbClr val="045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34" name="Rektangel 233"/>
          <p:cNvSpPr/>
          <p:nvPr>
            <p:custDataLst>
              <p:tags r:id="rId31"/>
            </p:custDataLst>
          </p:nvPr>
        </p:nvSpPr>
        <p:spPr bwMode="auto">
          <a:xfrm>
            <a:off x="7329488" y="4692650"/>
            <a:ext cx="250825" cy="187325"/>
          </a:xfrm>
          <a:prstGeom prst="rect">
            <a:avLst/>
          </a:prstGeom>
          <a:solidFill>
            <a:srgbClr val="BFC2C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39" name="Rektangel 238"/>
          <p:cNvSpPr/>
          <p:nvPr>
            <p:custDataLst>
              <p:tags r:id="rId32"/>
            </p:custDataLst>
          </p:nvPr>
        </p:nvSpPr>
        <p:spPr bwMode="auto">
          <a:xfrm>
            <a:off x="7329488" y="4429125"/>
            <a:ext cx="250825" cy="187325"/>
          </a:xfrm>
          <a:prstGeom prst="rect">
            <a:avLst/>
          </a:prstGeom>
          <a:solidFill>
            <a:srgbClr val="0075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9" name="Plassholder for tekst 34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7631113" y="3897313"/>
            <a:ext cx="11826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917E02DE-E2EF-47C9-A6D7-D0BD2B49B838}" type="datetime'Gi''k''''''k hei''l''''''''''''e'''' ''''v''''''ege''n'">
              <a:rPr lang="en-US" sz="1400"/>
              <a:pPr/>
              <a:t>Gikk heile vegen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" name="Plassholder for tekst 60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7631113" y="5214938"/>
            <a:ext cx="3762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2B3680C9-BAE6-44C8-8073-0B834E880F36}" type="datetime'''A''''''''''''''n''''''''''''''n''''''''a'''''''''''''''''''">
              <a:rPr lang="en-US" sz="1400"/>
              <a:pPr/>
              <a:t>Anna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3" name="Plassholder for tekst 292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7631113" y="4687888"/>
            <a:ext cx="9572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66E5BEA7-B7CC-4BAB-9563-F792F683BF6D}" type="datetime'''B''il,'''''''' ''so''''''''''''m'' fø''rar'">
              <a:rPr lang="en-US" sz="1400"/>
              <a:pPr/>
              <a:t>Bil, som førar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8" name="Plassholder for tekst 295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7631113" y="4424363"/>
            <a:ext cx="1295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C0904A93-2811-44EF-96CB-34014AA86F12}" type="datetime'''K''''ol''l''''''ek''''''''tivtr''''''''ansp''''ort'''">
              <a:rPr lang="en-US" sz="1400"/>
              <a:pPr/>
              <a:t>Kollektivtransport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9" name="Plassholder for tekst 59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7631113" y="4951413"/>
            <a:ext cx="12763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49D2088A-CDC2-4863-AC61-5DAFCDF4EAAE}" type="datetime'Bi''''l'', so''''m'''''''' pas''''''''''s''''''''a''s''j''er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Bil, som passasjer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8" name="Plassholder for tekst 33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7631113" y="4160838"/>
            <a:ext cx="3683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F1FFAE06-E276-4B33-B3A6-3EC5BCB9A489}" type="datetime'''''''''''''''''''''S''''''''''''''''y''''''''''k''''''''''la'">
              <a:rPr lang="en-US" sz="1400"/>
              <a:pPr/>
              <a:t>Sykla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9" name="TekstSylinder 178"/>
          <p:cNvSpPr txBox="1"/>
          <p:nvPr/>
        </p:nvSpPr>
        <p:spPr>
          <a:xfrm>
            <a:off x="1055954" y="1412449"/>
            <a:ext cx="755660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 smtClean="0">
                <a:latin typeface="+mj-lt"/>
              </a:rPr>
              <a:t>Heile 60 prosent av studentane ved </a:t>
            </a:r>
            <a:r>
              <a:rPr lang="nn-NO" sz="2000" dirty="0" err="1" smtClean="0">
                <a:latin typeface="+mj-lt"/>
              </a:rPr>
              <a:t>HiSF</a:t>
            </a:r>
            <a:r>
              <a:rPr lang="nn-NO" sz="2000" dirty="0" smtClean="0">
                <a:latin typeface="+mj-lt"/>
              </a:rPr>
              <a:t> går til Fosshaugane, og 8 prosent syklar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 smtClean="0">
                <a:latin typeface="+mj-lt"/>
              </a:rPr>
              <a:t>Alle gruppene har høg </a:t>
            </a:r>
            <a:r>
              <a:rPr lang="nn-NO" sz="2000" dirty="0" err="1" smtClean="0">
                <a:latin typeface="+mj-lt"/>
              </a:rPr>
              <a:t>andel</a:t>
            </a:r>
            <a:r>
              <a:rPr lang="nn-NO" sz="2000" dirty="0" smtClean="0">
                <a:latin typeface="+mj-lt"/>
              </a:rPr>
              <a:t> av miljøvennlege reiser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 smtClean="0">
                <a:latin typeface="+mj-lt"/>
              </a:rPr>
              <a:t>Supporterane til Sogndal Fotball har den høgaste bilandelen på 68 prosent (førar + passasjer)</a:t>
            </a:r>
            <a:endParaRPr lang="nn-NO" sz="2000" dirty="0">
              <a:latin typeface="+mj-lt"/>
            </a:endParaRPr>
          </a:p>
        </p:txBody>
      </p:sp>
      <p:sp>
        <p:nvSpPr>
          <p:cNvPr id="244" name="TekstSylinder 243"/>
          <p:cNvSpPr txBox="1"/>
          <p:nvPr/>
        </p:nvSpPr>
        <p:spPr>
          <a:xfrm>
            <a:off x="7492158" y="5935860"/>
            <a:ext cx="1137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latin typeface="+mj-lt"/>
              </a:rPr>
              <a:t>N: 430</a:t>
            </a:r>
            <a:endParaRPr lang="nb-NO" sz="1400" dirty="0">
              <a:latin typeface="+mj-lt"/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1479549" y="3140968"/>
            <a:ext cx="7334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800" b="1" dirty="0" smtClean="0">
                <a:latin typeface="+mj-lt"/>
              </a:rPr>
              <a:t>Transportmiddelval  på den siste reisa til Fosshaugane for ulike grupper</a:t>
            </a:r>
            <a:endParaRPr lang="nn-NO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838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think-cell Slide" r:id="rId17" imgW="364" imgH="333" progId="TCLayout.ActiveDocument.1">
                  <p:embed/>
                </p:oleObj>
              </mc:Choice>
              <mc:Fallback>
                <p:oleObj name="think-cell Slide" r:id="rId17" imgW="364" imgH="33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kumimoji="0" lang="nb-NO" sz="140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508858" y="332656"/>
            <a:ext cx="8482846" cy="703282"/>
          </a:xfrm>
        </p:spPr>
        <p:txBody>
          <a:bodyPr/>
          <a:lstStyle/>
          <a:p>
            <a:r>
              <a:rPr lang="nb-NO" sz="3600" dirty="0" smtClean="0"/>
              <a:t>Svært mange bur i gang- og sykkelavstand til Fosshaugane</a:t>
            </a:r>
            <a:endParaRPr lang="nb-NO" sz="3600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494832" y="1778620"/>
            <a:ext cx="4163156" cy="4304257"/>
          </a:xfrm>
        </p:spPr>
        <p:txBody>
          <a:bodyPr/>
          <a:lstStyle/>
          <a:p>
            <a:r>
              <a:rPr lang="nn-NO" sz="1800" dirty="0" smtClean="0"/>
              <a:t>55 prosent bur</a:t>
            </a:r>
            <a:br>
              <a:rPr lang="nn-NO" sz="1800" dirty="0" smtClean="0"/>
            </a:br>
            <a:r>
              <a:rPr lang="nn-NO" sz="1800" dirty="0" smtClean="0"/>
              <a:t>under to km frå Fosshaugane</a:t>
            </a:r>
          </a:p>
          <a:p>
            <a:r>
              <a:rPr lang="nn-NO" sz="1800" dirty="0" smtClean="0"/>
              <a:t>9 prosent har mellom 3 og 5 km til Fosshaugane frå bustaden</a:t>
            </a:r>
          </a:p>
          <a:p>
            <a:r>
              <a:rPr lang="nn-NO" sz="1800" dirty="0" smtClean="0"/>
              <a:t>Dette er reiser som er i akseptabel </a:t>
            </a:r>
            <a:r>
              <a:rPr lang="nn-NO" sz="1800" dirty="0"/>
              <a:t>gang- og </a:t>
            </a:r>
            <a:r>
              <a:rPr lang="nn-NO" sz="1800" dirty="0" smtClean="0"/>
              <a:t>sykkelavstand</a:t>
            </a:r>
          </a:p>
          <a:p>
            <a:r>
              <a:rPr lang="nn-NO" sz="1800" dirty="0" smtClean="0"/>
              <a:t>5 prosent av respondentane bur mellom 6 og 9 km til Fosshaugane frå bustaden</a:t>
            </a:r>
          </a:p>
          <a:p>
            <a:r>
              <a:rPr lang="nn-NO" sz="1800" dirty="0" smtClean="0"/>
              <a:t>19 prosent har mellom 10 og 49 km til Fosshaugane</a:t>
            </a:r>
          </a:p>
          <a:p>
            <a:r>
              <a:rPr lang="nn-NO" sz="1800" dirty="0" smtClean="0"/>
              <a:t>11 prosent  av respondentane har over 50 km til Fosshaugane frå bustaden</a:t>
            </a:r>
          </a:p>
          <a:p>
            <a:r>
              <a:rPr lang="nn-NO" sz="1800" dirty="0" smtClean="0"/>
              <a:t>Snittavstanden mellom bustanden og Fosshaugane er 22 km</a:t>
            </a:r>
          </a:p>
        </p:txBody>
      </p:sp>
      <p:graphicFrame>
        <p:nvGraphicFramePr>
          <p:cNvPr id="2" name="Objekt 1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5105400" y="2133599"/>
          <a:ext cx="3886304" cy="4162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Diagram" r:id="rId19" imgW="3886304" imgH="4162520" progId="MSGraph.Chart.8">
                  <p:embed followColorScheme="full"/>
                </p:oleObj>
              </mc:Choice>
              <mc:Fallback>
                <p:oleObj name="Diagram" r:id="rId19" imgW="3886304" imgH="416252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105400" y="2133599"/>
                        <a:ext cx="3886304" cy="4162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Plassholder for tekst 257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564438" y="6362700"/>
            <a:ext cx="455613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94D4CC8-E71D-4AC8-9E12-38232AF9FCEA}" type="datetime'''1''''0'''''' til ''''49 ''k''''''m'''''''''''''">
              <a:rPr lang="en-US" sz="1400"/>
              <a:pPr/>
              <a:t>10 til 49 km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9" name="Plassholder for tekst 26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6929438" y="5629275"/>
            <a:ext cx="2682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b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499A422-0CBB-43E8-B2D5-7D7B6F9A7948}" type="datetime'''''''''''''5''''''''%''''''''''''''''''''''''''''''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5%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5" name="Plassholder for tekst 258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8293100" y="6362700"/>
            <a:ext cx="455613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5158127-1DE2-411E-A520-20C9D95C197C}" type="datetime'''''''''''''Ov''''er'' ''''''50'''''''''''''' ''k''m'''">
              <a:rPr lang="en-US" sz="1400"/>
              <a:pPr/>
              <a:t>Over 50 km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8" name="Plassholder for tekst 261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6200775" y="5305425"/>
            <a:ext cx="2682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b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405516E6-9FD5-4999-B0CE-7BF356F6D65D}" type="datetime'''''''''''''''''9''''''%''''''''''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9%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2" name="Plassholder for tekst 265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5995988" y="6362700"/>
            <a:ext cx="6778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90A0ADA-CDAB-4EEE-AD38-DF210E1E65E3}" type="datetime'''''''''''''''''3'' t''i''''l ''''5'' ''''''''''''''k''''''m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3 til 5 km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" name="Plassholder for tekst 264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8340725" y="5143500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b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205E1E7-914E-4BD7-ABE2-CCCB94035B6A}" type="datetime'''''''1''''''''''1''''''''''''''''%''''''''''''''''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11%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Plassholder for tekst 218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5330825" y="6362700"/>
            <a:ext cx="5492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0D94FE9D-B622-4172-938D-AA1F529BE712}" type="datetime''' ''''''''''''''''0''''''-''''''''2'' ''''k''''m'">
              <a:rPr lang="en-US" sz="1400"/>
              <a:pPr/>
              <a:t> 0-2 km</a:t>
            </a:fld>
            <a:endParaRPr lang="nb-NO" sz="1400" dirty="0">
              <a:sym typeface="+mn-lt"/>
            </a:endParaRPr>
          </a:p>
        </p:txBody>
      </p:sp>
      <p:sp>
        <p:nvSpPr>
          <p:cNvPr id="66" name="Plassholder for tekst 259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5426075" y="2009775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b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CA47361-E3A3-41CD-9DC1-95B6908C0B0A}" type="datetime'''''''5''''''''5%'''''''''''''''''''''''''">
              <a:rPr lang="en-US" sz="1400" smtClean="0"/>
              <a:pPr/>
              <a:t>55%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0" name="Plassholder for tekst 263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7612063" y="4581525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b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0E43C80-4D1B-40F4-9682-12E36B27024C}" type="datetime'''''1''''''''''9''''''''''''''%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19%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2" name="Plassholder for tekst 249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6724650" y="6362700"/>
            <a:ext cx="6778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48709257-0622-4F9F-A613-FCBF4A6C4B3B}" type="datetime'''''''6'''''''''''''''' ''t''il'''''''''' ''''9'' ''k''''m'''">
              <a:rPr lang="en-US" sz="1400"/>
              <a:pPr/>
              <a:t>6 til 9 km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4" name="TekstSylinder 73"/>
          <p:cNvSpPr txBox="1"/>
          <p:nvPr/>
        </p:nvSpPr>
        <p:spPr>
          <a:xfrm>
            <a:off x="7486402" y="261490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latin typeface="+mj-lt"/>
              </a:rPr>
              <a:t>N: 454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5099051" y="1593954"/>
            <a:ext cx="463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 smtClean="0">
                <a:latin typeface="+mj-lt"/>
              </a:rPr>
              <a:t>Avstand mellom bustad og Fosshaugane</a:t>
            </a:r>
            <a:endParaRPr lang="nb-NO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65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k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83281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think-cell Slide" r:id="rId31" imgW="364" imgH="333" progId="TCLayout.ActiveDocument.1">
                  <p:embed/>
                </p:oleObj>
              </mc:Choice>
              <mc:Fallback>
                <p:oleObj name="think-cell Slide" r:id="rId31" imgW="364" imgH="33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kumimoji="0" lang="nb-NO" sz="140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7175" y="17851"/>
            <a:ext cx="8894761" cy="703282"/>
          </a:xfrm>
        </p:spPr>
        <p:txBody>
          <a:bodyPr/>
          <a:lstStyle/>
          <a:p>
            <a:r>
              <a:rPr lang="nn-NO" sz="3600" dirty="0" smtClean="0"/>
              <a:t>73 prosent av dei som bur nærme går til Fosshaugane</a:t>
            </a:r>
            <a:endParaRPr lang="nn-NO" sz="3600" dirty="0"/>
          </a:p>
        </p:txBody>
      </p:sp>
      <p:graphicFrame>
        <p:nvGraphicFramePr>
          <p:cNvPr id="6" name="Objekt 5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1219200" y="4114800"/>
          <a:ext cx="5686529" cy="258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Diagram" r:id="rId33" imgW="5686529" imgH="2581323" progId="MSGraph.Chart.8">
                  <p:embed followColorScheme="full"/>
                </p:oleObj>
              </mc:Choice>
              <mc:Fallback>
                <p:oleObj name="Diagram" r:id="rId33" imgW="5686529" imgH="2581323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219200" y="4114800"/>
                        <a:ext cx="5686529" cy="258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Plassholder for tekst 51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6907213" y="6261100"/>
            <a:ext cx="231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458DE171-7A56-43DF-9691-309FF71777C0}" type="datetime'''''''''4''''''''''''''8'">
              <a:rPr lang="en-US" sz="1400"/>
              <a:pPr/>
              <a:t>48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5" name="Plassholder for tekst 78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6619875" y="6261100"/>
            <a:ext cx="268288" cy="212725"/>
          </a:xfrm>
          <a:prstGeom prst="rect">
            <a:avLst/>
          </a:prstGeom>
          <a:solidFill>
            <a:srgbClr val="E4C9AE"/>
          </a:solidFill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C4C9491-A3F2-4B16-87C7-4C3D32AEC6EA}" type="datetime'''''''''''''''''''''''''''''''''2''''''''''''%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2%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3" name="Plassholder for tekst 50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907213" y="5789613"/>
            <a:ext cx="231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B084F24B-2819-495E-BA83-4FE26460A277}" type="datetime'''''8''''''''''''''''''''''''''''''6'''''''''''''''''">
              <a:rPr lang="en-US" sz="1400"/>
              <a:pPr/>
              <a:t>86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Plassholder for tekst 15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6907213" y="4375150"/>
            <a:ext cx="3222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24D55C49-BA61-4B2B-A27C-50CB6CD606C7}" type="datetime'''''''''''''''''''''''23''''2'''''''''">
              <a:rPr lang="en-US" sz="1400"/>
              <a:pPr/>
              <a:t>232</a:t>
            </a:fld>
            <a:endParaRPr lang="nb-NO" sz="1400" dirty="0">
              <a:sym typeface="+mn-lt"/>
            </a:endParaRPr>
          </a:p>
        </p:txBody>
      </p:sp>
      <p:sp>
        <p:nvSpPr>
          <p:cNvPr id="7" name="Plassholder for tekst 9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566738" y="4375150"/>
            <a:ext cx="5365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C04FE3B4-A3D5-404E-B1A8-4C6BCE4938DE}" type="datetime''' ''''''0''''''-''2'''''''''''''''''' ''k''m'''''''''">
              <a:rPr lang="en-US" sz="1400"/>
              <a:pPr/>
              <a:t> 0-2 km</a:t>
            </a:fld>
            <a:endParaRPr lang="nb-NO" sz="1400" dirty="0">
              <a:sym typeface="+mn-lt"/>
            </a:endParaRPr>
          </a:p>
        </p:txBody>
      </p:sp>
      <p:sp>
        <p:nvSpPr>
          <p:cNvPr id="9" name="Plassholder for tekst 11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376238" y="5318125"/>
            <a:ext cx="7270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C7473A5A-0CE7-4EF9-ADC5-64C129739BEE}" type="datetime'6'''' ''''''t''il ''''9'''' ''''k''''''''''''m''''''''r'''">
              <a:rPr lang="en-US" sz="1400"/>
              <a:pPr/>
              <a:t>6 til 9 kmr</a:t>
            </a:fld>
            <a:endParaRPr lang="nb-NO" sz="1400" dirty="0">
              <a:sym typeface="+mn-lt"/>
            </a:endParaRPr>
          </a:p>
        </p:txBody>
      </p:sp>
      <p:sp>
        <p:nvSpPr>
          <p:cNvPr id="8" name="Plassholder for tekst 10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38150" y="4846638"/>
            <a:ext cx="6651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8BD7300B-8F34-42A0-9C49-881420040BED}" type="datetime'3'''''''''' ''''ti''''''l ''''5'''''''''' ''''''''km'">
              <a:rPr lang="en-US" sz="1400"/>
              <a:pPr/>
              <a:t>3 til 5 km</a:t>
            </a:fld>
            <a:endParaRPr lang="nb-NO" sz="1400" dirty="0">
              <a:sym typeface="+mn-lt"/>
            </a:endParaRPr>
          </a:p>
        </p:txBody>
      </p:sp>
      <p:sp>
        <p:nvSpPr>
          <p:cNvPr id="71" name="Plassholder for tekst 34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257175" y="5789613"/>
            <a:ext cx="8461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33E0EF03-9F99-47A7-A67F-0E79E650AE53}" type="datetime'''''''''''10 t''''''''''''i''''l'' 4''9 ''k''m'''''''''''">
              <a:rPr lang="en-US" sz="1400"/>
              <a:pPr/>
              <a:t>10 til 49 km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2" name="Plassholder for tekst 35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273050" y="6261100"/>
            <a:ext cx="8302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9DE70BE2-A2AD-42F0-A8F2-0FA249095FB3}" type="datetime'''O''v''''e''''''''''r'''' 5''0'' ''''''''''''''''''''''''km'">
              <a:rPr lang="en-US" sz="1400"/>
              <a:pPr/>
              <a:t>Over 50 km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Plassholder for tekst 17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6907213" y="5318125"/>
            <a:ext cx="231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AD8422E2-5881-46E8-9E9C-8E6D615C8F04}" type="datetime'2''''''1'''''''''''''''''''''''''''''''">
              <a:rPr lang="en-US" sz="1400"/>
              <a:pPr/>
              <a:t>21</a:t>
            </a:fld>
            <a:endParaRPr lang="nb-NO" sz="1400" dirty="0">
              <a:sym typeface="+mn-lt"/>
            </a:endParaRPr>
          </a:p>
        </p:txBody>
      </p:sp>
      <p:sp>
        <p:nvSpPr>
          <p:cNvPr id="14" name="Plassholder for tekst 16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6907213" y="4846638"/>
            <a:ext cx="231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EB9953F9-3CB1-445D-AB70-9EA909ACC09F}" type="datetime'''''''''''''''''''''''4''''''''''''''''''''''''''''''''2'''">
              <a:rPr lang="en-US" sz="1400"/>
              <a:pPr/>
              <a:t>42</a:t>
            </a:fld>
            <a:endParaRPr lang="nb-NO" sz="1400" dirty="0">
              <a:sym typeface="+mn-lt"/>
            </a:endParaRPr>
          </a:p>
        </p:txBody>
      </p:sp>
      <p:sp>
        <p:nvSpPr>
          <p:cNvPr id="206" name="Plassholder for tekst 80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1262063" y="5789613"/>
            <a:ext cx="268288" cy="212725"/>
          </a:xfrm>
          <a:prstGeom prst="rect">
            <a:avLst/>
          </a:prstGeom>
          <a:solidFill>
            <a:srgbClr val="10A400"/>
          </a:solidFill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480EB19D-9073-4855-B6A2-008EAF574D85}" type="datetime'''''''''2''%'''''''''''''''''''">
              <a:rPr lang="en-US" sz="14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2%</a:t>
            </a:fld>
            <a:endParaRPr lang="nb-NO" sz="14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1" name="Rektangel 190"/>
          <p:cNvSpPr/>
          <p:nvPr>
            <p:custDataLst>
              <p:tags r:id="rId17"/>
            </p:custDataLst>
          </p:nvPr>
        </p:nvSpPr>
        <p:spPr bwMode="auto">
          <a:xfrm>
            <a:off x="7372350" y="5707063"/>
            <a:ext cx="250825" cy="187325"/>
          </a:xfrm>
          <a:prstGeom prst="rect">
            <a:avLst/>
          </a:prstGeom>
          <a:solidFill>
            <a:srgbClr val="E4C9A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6" name="Rektangel 185"/>
          <p:cNvSpPr/>
          <p:nvPr>
            <p:custDataLst>
              <p:tags r:id="rId18"/>
            </p:custDataLst>
          </p:nvPr>
        </p:nvSpPr>
        <p:spPr bwMode="auto">
          <a:xfrm>
            <a:off x="7372350" y="4389438"/>
            <a:ext cx="250825" cy="187325"/>
          </a:xfrm>
          <a:prstGeom prst="rect">
            <a:avLst/>
          </a:prstGeom>
          <a:solidFill>
            <a:srgbClr val="085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9" name="Rektangel 188"/>
          <p:cNvSpPr/>
          <p:nvPr>
            <p:custDataLst>
              <p:tags r:id="rId19"/>
            </p:custDataLst>
          </p:nvPr>
        </p:nvSpPr>
        <p:spPr bwMode="auto">
          <a:xfrm>
            <a:off x="7372350" y="5180013"/>
            <a:ext cx="250825" cy="187325"/>
          </a:xfrm>
          <a:prstGeom prst="rect">
            <a:avLst/>
          </a:prstGeom>
          <a:solidFill>
            <a:srgbClr val="BFC2C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0" name="Rektangel 189"/>
          <p:cNvSpPr/>
          <p:nvPr>
            <p:custDataLst>
              <p:tags r:id="rId20"/>
            </p:custDataLst>
          </p:nvPr>
        </p:nvSpPr>
        <p:spPr bwMode="auto">
          <a:xfrm>
            <a:off x="7372350" y="5443538"/>
            <a:ext cx="250825" cy="187325"/>
          </a:xfrm>
          <a:prstGeom prst="rect">
            <a:avLst/>
          </a:prstGeom>
          <a:solidFill>
            <a:srgbClr val="5E626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8" name="Rektangel 187"/>
          <p:cNvSpPr/>
          <p:nvPr>
            <p:custDataLst>
              <p:tags r:id="rId21"/>
            </p:custDataLst>
          </p:nvPr>
        </p:nvSpPr>
        <p:spPr bwMode="auto">
          <a:xfrm>
            <a:off x="7372350" y="4916488"/>
            <a:ext cx="250825" cy="187325"/>
          </a:xfrm>
          <a:prstGeom prst="rect">
            <a:avLst/>
          </a:prstGeom>
          <a:solidFill>
            <a:srgbClr val="0075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7" name="Rektangel 186"/>
          <p:cNvSpPr/>
          <p:nvPr>
            <p:custDataLst>
              <p:tags r:id="rId22"/>
            </p:custDataLst>
          </p:nvPr>
        </p:nvSpPr>
        <p:spPr bwMode="auto">
          <a:xfrm>
            <a:off x="7372350" y="4652963"/>
            <a:ext cx="250825" cy="187325"/>
          </a:xfrm>
          <a:prstGeom prst="rect">
            <a:avLst/>
          </a:prstGeom>
          <a:solidFill>
            <a:srgbClr val="10A4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4" name="Plassholder for tekst 47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7673975" y="5702300"/>
            <a:ext cx="3762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C8F34770-F0A5-452D-99AE-8BAA45AFD67A}" type="datetime'''''''''''''''''''''''''''''''''''A''''''''''''''''nna'''''">
              <a:rPr lang="en-US" sz="1400"/>
              <a:pPr/>
              <a:t>Anna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5" name="Plassholder for tekst 48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7673975" y="5438775"/>
            <a:ext cx="12763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20191FD8-FC54-496C-8EFC-4728430FA96B}" type="datetime'Bi''''''l, ''so''''''''m'''' ''pa''''ssa''''s''''je''r'''''''">
              <a:rPr lang="en-US" sz="1400"/>
              <a:pPr marL="0" indent="0">
                <a:spcBef>
                  <a:spcPct val="0"/>
                </a:spcBef>
                <a:buNone/>
              </a:pPr>
              <a:t>Bil, som passasjer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6" name="Plassholder for tekst 49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7673975" y="5175250"/>
            <a:ext cx="9572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0296F179-3115-4916-AEF7-AD7AE039601A}" type="datetime'B''i''l'''', ''''s''''o''m ''f''ø''''''''''''''''ra''''r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Bil, som førar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Plassholder for tekst 12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7673975" y="4911725"/>
            <a:ext cx="1295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E4214104-74B4-4BCE-AC6B-40A6ABC0C890}" type="datetime'Kolle''kt''''iv''''''t''r''a''n''''''s''''''por''''''t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Kollektivtransport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Plassholder for tekst 13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7673975" y="4648200"/>
            <a:ext cx="3683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2AA17B6B-B9D6-4F2E-819F-9B0EB724615D}" type="datetime'''''S''''''''''''''''y''''''''''''''''''''k''''''l''''''a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Sykla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Plassholder for tekst 14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7673975" y="4384675"/>
            <a:ext cx="11826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48C3CF02-681F-4F67-AB36-87925B4F6F33}" type="datetime'''''''''''Gi''''k''k he''''''''il''''''''e veg''e''''n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Gikk heile vegen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3" name="TekstSylinder 212"/>
          <p:cNvSpPr txBox="1"/>
          <p:nvPr/>
        </p:nvSpPr>
        <p:spPr>
          <a:xfrm>
            <a:off x="7856150" y="6261100"/>
            <a:ext cx="749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latin typeface="+mj-lt"/>
              </a:rPr>
              <a:t>N: 429</a:t>
            </a:r>
            <a:endParaRPr lang="nb-NO" sz="1400" dirty="0">
              <a:latin typeface="+mj-lt"/>
            </a:endParaRPr>
          </a:p>
        </p:txBody>
      </p:sp>
      <p:sp>
        <p:nvSpPr>
          <p:cNvPr id="214" name="Rektangel 213"/>
          <p:cNvSpPr/>
          <p:nvPr/>
        </p:nvSpPr>
        <p:spPr>
          <a:xfrm>
            <a:off x="273050" y="1140694"/>
            <a:ext cx="83743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 smtClean="0">
                <a:latin typeface="+mj-lt"/>
              </a:rPr>
              <a:t>Av respondentane som bur under 2 km frå Fosshaugane var det 73 prosent som gikk på si siste reise, og 17 prosent som sykla, medan 10 prosent brukte bilen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 smtClean="0">
                <a:latin typeface="+mj-lt"/>
              </a:rPr>
              <a:t>Også dei som bur mellom 3 og 5 km frå Fosshaugane har ein relativt høg </a:t>
            </a:r>
            <a:r>
              <a:rPr lang="nn-NO" sz="2000" dirty="0" err="1" smtClean="0">
                <a:latin typeface="+mj-lt"/>
              </a:rPr>
              <a:t>andel</a:t>
            </a:r>
            <a:r>
              <a:rPr lang="nn-NO" sz="2000" dirty="0" smtClean="0">
                <a:latin typeface="+mj-lt"/>
              </a:rPr>
              <a:t> gang og sykkelreiser, men bilbruken er i denne gruppa over 50 prosent (førar + passasjer)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 smtClean="0">
                <a:latin typeface="+mj-lt"/>
              </a:rPr>
              <a:t>I gruppa som har over 50 km mellom heimen og Fosshaugane tek bilen om lag 80 prosent av reisene</a:t>
            </a:r>
          </a:p>
        </p:txBody>
      </p:sp>
      <p:sp>
        <p:nvSpPr>
          <p:cNvPr id="215" name="Rektangel 214"/>
          <p:cNvSpPr/>
          <p:nvPr/>
        </p:nvSpPr>
        <p:spPr>
          <a:xfrm>
            <a:off x="1219200" y="3783052"/>
            <a:ext cx="628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800" b="1" dirty="0" smtClean="0">
                <a:latin typeface="+mj-lt"/>
              </a:rPr>
              <a:t>Transportmiddelval etter avstand til Fosshaugane frå heimen</a:t>
            </a:r>
            <a:endParaRPr lang="nn-NO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4162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k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think-cell Slide" r:id="rId5" imgW="364" imgH="333" progId="TCLayout.ActiveDocument.1">
                  <p:embed/>
                </p:oleObj>
              </mc:Choice>
              <mc:Fallback>
                <p:oleObj name="think-cell Slide" r:id="rId5" imgW="364" imgH="33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kumimoji="0" lang="nb-NO" sz="140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19098" y="188640"/>
            <a:ext cx="8258204" cy="774720"/>
          </a:xfrm>
        </p:spPr>
        <p:txBody>
          <a:bodyPr/>
          <a:lstStyle/>
          <a:p>
            <a:r>
              <a:rPr lang="nn-NO" sz="3600" dirty="0" smtClean="0"/>
              <a:t>Kollektivreisene er dei lengste reisene til Fosshaugane</a:t>
            </a:r>
            <a:endParaRPr lang="nn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>
          <a:xfrm>
            <a:off x="4788024" y="1600200"/>
            <a:ext cx="3898776" cy="4525963"/>
          </a:xfrm>
        </p:spPr>
        <p:txBody>
          <a:bodyPr/>
          <a:lstStyle/>
          <a:p>
            <a:r>
              <a:rPr lang="nn-NO" sz="2400" dirty="0" smtClean="0"/>
              <a:t>Kollektivreisene til Fosshaugane er i snitt like over 82 km</a:t>
            </a:r>
          </a:p>
          <a:p>
            <a:r>
              <a:rPr lang="nn-NO" sz="2400" dirty="0" smtClean="0"/>
              <a:t>Bilreisene er noko over 33 km lange, medan bilpassasjerreisene er noko lengre – 69 km i snitt</a:t>
            </a:r>
          </a:p>
          <a:p>
            <a:r>
              <a:rPr lang="nn-NO" sz="2400" dirty="0" smtClean="0"/>
              <a:t>Gangreisene er naturleg nok dei kortaste reisene, med 1,3 km</a:t>
            </a:r>
          </a:p>
          <a:p>
            <a:r>
              <a:rPr lang="nn-NO" sz="2400" dirty="0" smtClean="0"/>
              <a:t>Sykkelreisene er i snitt 2,8 km</a:t>
            </a:r>
            <a:endParaRPr lang="nn-NO" sz="2400" dirty="0"/>
          </a:p>
        </p:txBody>
      </p:sp>
      <p:graphicFrame>
        <p:nvGraphicFramePr>
          <p:cNvPr id="28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160382"/>
              </p:ext>
            </p:extLst>
          </p:nvPr>
        </p:nvGraphicFramePr>
        <p:xfrm>
          <a:off x="517362" y="2132856"/>
          <a:ext cx="3982630" cy="350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398"/>
                <a:gridCol w="1368152"/>
                <a:gridCol w="72008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n-NO" sz="1800" noProof="0" dirty="0" smtClean="0"/>
                        <a:t>Transportmiddel</a:t>
                      </a:r>
                      <a:endParaRPr lang="nn-NO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1800" noProof="0" dirty="0" smtClean="0"/>
                        <a:t>Snitt reise-lengde (km)</a:t>
                      </a:r>
                      <a:endParaRPr lang="nn-NO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1800" noProof="0" dirty="0" smtClean="0"/>
                        <a:t>N</a:t>
                      </a:r>
                      <a:endParaRPr lang="nn-NO" sz="180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n-NO" sz="1800" noProof="0" dirty="0" smtClean="0"/>
                        <a:t>Gange</a:t>
                      </a:r>
                      <a:r>
                        <a:rPr lang="nn-NO" sz="1800" baseline="0" noProof="0" dirty="0" smtClean="0"/>
                        <a:t> </a:t>
                      </a:r>
                      <a:endParaRPr lang="nn-NO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sz="1800" noProof="0" dirty="0" smtClean="0"/>
                        <a:t>1,3</a:t>
                      </a:r>
                      <a:endParaRPr lang="nn-NO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sz="1800" noProof="0" dirty="0" smtClean="0"/>
                        <a:t>180</a:t>
                      </a:r>
                      <a:endParaRPr lang="nn-NO" sz="180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n-NO" sz="1800" noProof="0" dirty="0" smtClean="0"/>
                        <a:t>Sykkel</a:t>
                      </a:r>
                      <a:endParaRPr lang="nn-NO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sz="1800" noProof="0" dirty="0" smtClean="0"/>
                        <a:t>2,8</a:t>
                      </a:r>
                      <a:endParaRPr lang="nn-NO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sz="1800" noProof="0" dirty="0" smtClean="0"/>
                        <a:t>50</a:t>
                      </a:r>
                      <a:endParaRPr lang="nn-NO" sz="180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nn-NO" sz="1800" noProof="0" dirty="0" smtClean="0"/>
                        <a:t>Kollektivtransport</a:t>
                      </a:r>
                      <a:endParaRPr lang="nn-NO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sz="1800" noProof="0" dirty="0" smtClean="0"/>
                        <a:t>82,1</a:t>
                      </a:r>
                      <a:endParaRPr lang="nn-NO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sz="1800" noProof="0" dirty="0" smtClean="0"/>
                        <a:t>23</a:t>
                      </a:r>
                      <a:endParaRPr lang="nn-NO" sz="1800" noProof="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lvl="0" algn="l"/>
                      <a:r>
                        <a:rPr lang="nn-NO" sz="1800" noProof="0" dirty="0" smtClean="0"/>
                        <a:t>Bilførar</a:t>
                      </a:r>
                      <a:endParaRPr lang="nn-NO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sz="1800" noProof="0" dirty="0" smtClean="0"/>
                        <a:t>33,4</a:t>
                      </a:r>
                      <a:endParaRPr lang="nn-NO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sz="1800" noProof="0" dirty="0" smtClean="0"/>
                        <a:t>151</a:t>
                      </a:r>
                      <a:endParaRPr lang="nn-NO" sz="180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lvl="0" algn="l"/>
                      <a:r>
                        <a:rPr lang="nn-NO" sz="1800" noProof="0" dirty="0" smtClean="0"/>
                        <a:t>Bilpassasjer</a:t>
                      </a:r>
                      <a:endParaRPr lang="nn-NO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sz="1800" noProof="0" dirty="0" smtClean="0"/>
                        <a:t>69,3</a:t>
                      </a:r>
                      <a:endParaRPr lang="nn-NO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sz="1800" noProof="0" dirty="0" smtClean="0"/>
                        <a:t>21</a:t>
                      </a:r>
                      <a:endParaRPr lang="nn-NO" sz="180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lvl="0" algn="l"/>
                      <a:r>
                        <a:rPr lang="nn-NO" sz="1800" noProof="0" dirty="0" smtClean="0"/>
                        <a:t>Anna transportmiddel</a:t>
                      </a:r>
                      <a:endParaRPr lang="nn-NO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sz="1800" noProof="0" dirty="0" smtClean="0"/>
                        <a:t>79,0</a:t>
                      </a:r>
                      <a:endParaRPr lang="nn-NO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sz="1800" noProof="0" dirty="0" smtClean="0"/>
                        <a:t>4</a:t>
                      </a:r>
                      <a:endParaRPr lang="nn-NO" sz="180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n-NO" sz="1800" b="1" noProof="0" dirty="0" smtClean="0"/>
                        <a:t>Totalt</a:t>
                      </a:r>
                      <a:r>
                        <a:rPr lang="nn-NO" sz="1800" b="1" baseline="0" noProof="0" dirty="0" smtClean="0"/>
                        <a:t> alle reiser</a:t>
                      </a:r>
                      <a:endParaRPr lang="nn-NO" sz="18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sz="1800" b="1" noProof="0" dirty="0" smtClean="0"/>
                        <a:t>21,3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sz="1800" b="1" noProof="0" dirty="0" smtClean="0"/>
                        <a:t>429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121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think-cell Slide" r:id="rId30" imgW="364" imgH="333" progId="TCLayout.ActiveDocument.1">
                  <p:embed/>
                </p:oleObj>
              </mc:Choice>
              <mc:Fallback>
                <p:oleObj name="think-cell Slide" r:id="rId30" imgW="364" imgH="33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kumimoji="0" lang="nb-NO" sz="140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3357" y="116632"/>
            <a:ext cx="8147248" cy="774720"/>
          </a:xfrm>
        </p:spPr>
        <p:txBody>
          <a:bodyPr/>
          <a:lstStyle/>
          <a:p>
            <a:r>
              <a:rPr lang="nb-NO" sz="3600" dirty="0" smtClean="0"/>
              <a:t>De fleste reisene til Fosshaugane skjer mellom 7 og 9 om morgenen</a:t>
            </a:r>
            <a:endParaRPr lang="nb-NO" sz="360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9552" y="1268761"/>
            <a:ext cx="8147248" cy="1656183"/>
          </a:xfrm>
        </p:spPr>
        <p:txBody>
          <a:bodyPr/>
          <a:lstStyle/>
          <a:p>
            <a:r>
              <a:rPr lang="nb-NO" sz="2000" dirty="0" smtClean="0"/>
              <a:t>60 prosent av reisene</a:t>
            </a:r>
            <a:r>
              <a:rPr lang="nb-NO" sz="2000" b="1" dirty="0" smtClean="0"/>
              <a:t> til </a:t>
            </a:r>
            <a:r>
              <a:rPr lang="nb-NO" sz="2000" dirty="0" smtClean="0"/>
              <a:t>Fosshaugane skjer i tidsrommet mellom 7 og 9 om morgenen</a:t>
            </a:r>
          </a:p>
          <a:p>
            <a:r>
              <a:rPr lang="nb-NO" sz="2000" dirty="0" smtClean="0"/>
              <a:t>Ytterligere 14 prosent skjer i tidsrommet mellom 9 og 11</a:t>
            </a:r>
          </a:p>
          <a:p>
            <a:r>
              <a:rPr lang="nb-NO" sz="2000" dirty="0" smtClean="0"/>
              <a:t>6 prosent av reisene skjer mellom 17 og 18</a:t>
            </a:r>
          </a:p>
          <a:p>
            <a:r>
              <a:rPr lang="nb-NO" sz="2000" dirty="0" smtClean="0"/>
              <a:t>20 prosent av reisene fordeler seg jevnt ut over døgnet</a:t>
            </a:r>
            <a:endParaRPr lang="nb-NO" sz="2000" dirty="0"/>
          </a:p>
        </p:txBody>
      </p:sp>
      <p:graphicFrame>
        <p:nvGraphicFramePr>
          <p:cNvPr id="5" name="Objekt 4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419100" y="3390900"/>
          <a:ext cx="8372319" cy="2876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Diagram" r:id="rId32" imgW="8372319" imgH="2876693" progId="MSGraph.Chart.8">
                  <p:embed followColorScheme="full"/>
                </p:oleObj>
              </mc:Choice>
              <mc:Fallback>
                <p:oleObj name="Diagram" r:id="rId32" imgW="8372319" imgH="2876693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19100" y="3390900"/>
                        <a:ext cx="8372319" cy="2876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Plassholder for tekst 57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2359025" y="6305550"/>
            <a:ext cx="1031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449DDA9-F824-4892-8ED7-2AF4ADA031B5}" type="datetime'''''''''''''''''''''''''''''''''''''''5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5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2" name="Plassholder for tekst 61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716338" y="6305550"/>
            <a:ext cx="1031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40453682-1C9C-4236-92C2-B2FFCE8F7DF8}" type="datetime'''''''''''''''''''''''''9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9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1" name="Plassholder for tekst 60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378200" y="6305550"/>
            <a:ext cx="1031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4F07A7D1-F0A5-41CE-A18B-525376E78F2E}" type="datetime'''''''''''''''''''''''''''''''''8''''''''''''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8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3" name="Plassholder for tekst 6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4008438" y="6305550"/>
            <a:ext cx="1936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77B9886-3B99-48D3-B3F0-31AA43A98AF5}" type="datetime'''''''''''''''1''''''''''''''''0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10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0" name="Plassholder for tekst 59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035300" y="6305550"/>
            <a:ext cx="1031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DB434AE4-740B-4FF8-BC22-0540370E954B}" type="datetime'''''''''''''''''''''''''''''7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7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9" name="Plassholder for tekst 58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697163" y="6305550"/>
            <a:ext cx="1031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CF17516-D84F-4DC0-9329-181931E69E14}" type="datetime'''''6''''''''''''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6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4" name="Plassholder for tekst 63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351338" y="6305550"/>
            <a:ext cx="1936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A841594-69B3-44DA-B1CA-55B07A867F4D}" type="datetime'''''''1''''''''1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11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8" name="Plassholder for tekst 67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5703888" y="6305550"/>
            <a:ext cx="1936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4407770-F646-434A-B0A7-3E90A38CEF49}" type="datetime'''''''1''''''''''''5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15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4" name="Plassholder for tekst 73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7742238" y="6305550"/>
            <a:ext cx="1936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E601A4D-C951-4C04-A1F1-B2ECAA36011F}" type="datetime'2''''''''''''''''''1''''''''''''''''''''''''''''''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21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3" name="Plassholder for tekst 7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7404100" y="6305550"/>
            <a:ext cx="1936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D0AE2637-5BBF-4492-B25F-ACEF05DE0D9E}" type="datetime'''''''''''2''''''''''''''''''''''''''''''''''''''''''''0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20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6" name="Plassholder for tekst 75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8418513" y="6305550"/>
            <a:ext cx="1936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C265745-67E2-4D54-B069-6BD9C7BB59E0}" type="datetime'''''2''''''''''''''''''''''''3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23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2" name="Plassholder for tekst 71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7065963" y="6305550"/>
            <a:ext cx="1936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97BE00F-715B-4416-AA80-87DF3F2AE946}" type="datetime'''''''''''1''''9''''''''''''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19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1" name="Plassholder for tekst 70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6723063" y="6305550"/>
            <a:ext cx="1936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C975C3B-DD0C-45FD-93EB-582911CF25E2}" type="datetime'''''''''1''''''''8''''''''''''''''''''''''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18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0" name="Plassholder for tekst 69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384925" y="6305550"/>
            <a:ext cx="1936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78062EA-63DC-4566-B347-DCF2206D8E0F}" type="datetime'''''''''''''''''''''''1''''''''''''''''''7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17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7" name="Plassholder for tekst 66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5365750" y="6305550"/>
            <a:ext cx="1936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41194A7-240F-46AF-AC8E-A2C1A108E7D0}" type="datetime'''''''''''''''''1''''''''''''''''''''''''''''''4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14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6" name="Plassholder for tekst 65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5027613" y="6305550"/>
            <a:ext cx="1936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45B0A49-0B8D-451F-ABAC-C2213F9E3520}" type="datetime'''''''''''''''''''''''''''''''''''''1''3''''''''''''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13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5" name="Plassholder for tekst 74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8080375" y="6305550"/>
            <a:ext cx="1936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43F1B951-CC5F-48D1-ADCE-7DD022F80752}" type="datetime'''''''''''''''''''''2''''''''''''''''''''''''''''''''''2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22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9" name="Plassholder for tekst 68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6046788" y="6305550"/>
            <a:ext cx="1936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BE38142-3802-4E26-B5C5-8D7190BBF0B9}" type="datetime'''''''''''''''''''''''''''''1''''''''''''6''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16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5" name="Plassholder for tekst 64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4689475" y="6305550"/>
            <a:ext cx="1936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F7057E7-2D47-4D7B-8F42-24606DBE0C44}" type="datetime'1''2''''''''''''''''''''''''''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12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Plassholder for tekst 8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1001713" y="6305550"/>
            <a:ext cx="1031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042A12C-99A1-4338-9FF2-2882616FB7CE}" type="datetime'''''''''''''''''''''''''''''''''''''''''1'''''''''''''''''''">
              <a:rPr lang="en-US" sz="1400"/>
              <a:pPr/>
              <a:t>1</a:t>
            </a:fld>
            <a:endParaRPr lang="nb-NO" sz="1400" dirty="0">
              <a:sym typeface="+mn-lt"/>
            </a:endParaRPr>
          </a:p>
        </p:txBody>
      </p:sp>
      <p:sp>
        <p:nvSpPr>
          <p:cNvPr id="6" name="Plassholder for tekst 7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663575" y="6305550"/>
            <a:ext cx="1031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47A7389-EA75-45DB-BB10-868F35B065D9}" type="datetime'''''''''''''''''''''''''''''''''''''''''''''''0'''''''''">
              <a:rPr lang="en-US" sz="1400"/>
              <a:pPr/>
              <a:t>0</a:t>
            </a:fld>
            <a:endParaRPr lang="nb-NO" sz="1400" dirty="0">
              <a:sym typeface="+mn-lt"/>
            </a:endParaRPr>
          </a:p>
        </p:txBody>
      </p:sp>
      <p:sp>
        <p:nvSpPr>
          <p:cNvPr id="9" name="Plassholder for tekst 9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1339850" y="6305550"/>
            <a:ext cx="1031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00F66707-135A-44FB-B379-1815FCAA00AB}" type="datetime'''2'''''''">
              <a:rPr lang="en-US" sz="1400"/>
              <a:pPr/>
              <a:t>2</a:t>
            </a:fld>
            <a:endParaRPr lang="nb-NO" sz="1400" dirty="0">
              <a:sym typeface="+mn-lt"/>
            </a:endParaRPr>
          </a:p>
        </p:txBody>
      </p:sp>
      <p:sp>
        <p:nvSpPr>
          <p:cNvPr id="45" name="Plassholder for tekst 30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020888" y="6305550"/>
            <a:ext cx="1031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EC952B0-E3D4-41E1-AA41-366F175B9B1E}" type="datetime'''''''''''''''''''''''''''4'''''''''''''''">
              <a:rPr lang="en-US" sz="1400"/>
              <a:pPr/>
              <a:t>4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4" name="Plassholder for tekst 29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1682750" y="6305550"/>
            <a:ext cx="1031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4DF97270-6214-4DE9-9F05-2A138A5E37BB}" type="datetime'''''''3'''''''''''''''''''''">
              <a:rPr lang="en-US" sz="1400"/>
              <a:pPr/>
              <a:t>3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55" name="TekstSylinder 354"/>
          <p:cNvSpPr txBox="1"/>
          <p:nvPr/>
        </p:nvSpPr>
        <p:spPr>
          <a:xfrm>
            <a:off x="4448175" y="6509195"/>
            <a:ext cx="1014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latin typeface="+mj-lt"/>
              </a:rPr>
              <a:t>Klokkeslett</a:t>
            </a:r>
            <a:endParaRPr lang="nb-NO" sz="1200" dirty="0">
              <a:latin typeface="+mj-lt"/>
            </a:endParaRPr>
          </a:p>
        </p:txBody>
      </p:sp>
      <p:sp>
        <p:nvSpPr>
          <p:cNvPr id="356" name="TekstSylinder 355"/>
          <p:cNvSpPr txBox="1"/>
          <p:nvPr/>
        </p:nvSpPr>
        <p:spPr>
          <a:xfrm>
            <a:off x="2942430" y="3218033"/>
            <a:ext cx="402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>
                <a:latin typeface="+mj-lt"/>
              </a:rPr>
              <a:t>Reiser til Fosshaugane på ulike tidspunkt. Prosent.</a:t>
            </a:r>
            <a:endParaRPr lang="nb-NO" sz="1400" b="1" dirty="0">
              <a:latin typeface="+mj-lt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8027072" y="3717032"/>
            <a:ext cx="1089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latin typeface="+mj-lt"/>
              </a:rPr>
              <a:t>N: 430</a:t>
            </a:r>
            <a:endParaRPr lang="nb-NO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0014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" name="think-cell Slide" r:id="rId24" imgW="364" imgH="333" progId="TCLayout.ActiveDocument.1">
                  <p:embed/>
                </p:oleObj>
              </mc:Choice>
              <mc:Fallback>
                <p:oleObj name="think-cell Slide" r:id="rId24" imgW="364" imgH="33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kumimoji="0" lang="nb-NO" sz="140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0034" y="106338"/>
            <a:ext cx="8186766" cy="774720"/>
          </a:xfrm>
        </p:spPr>
        <p:txBody>
          <a:bodyPr/>
          <a:lstStyle/>
          <a:p>
            <a:r>
              <a:rPr lang="nb-NO" sz="3600" dirty="0" smtClean="0"/>
              <a:t>Ærend i samband med den siste reisa til Fosshaugane</a:t>
            </a:r>
            <a:endParaRPr lang="nb-NO" sz="3600" dirty="0"/>
          </a:p>
        </p:txBody>
      </p:sp>
      <p:sp>
        <p:nvSpPr>
          <p:cNvPr id="88" name="Plassholder for tekst 87"/>
          <p:cNvSpPr>
            <a:spLocks noGrp="1"/>
          </p:cNvSpPr>
          <p:nvPr>
            <p:ph type="body" idx="1"/>
          </p:nvPr>
        </p:nvSpPr>
        <p:spPr>
          <a:xfrm>
            <a:off x="471445" y="1236658"/>
            <a:ext cx="4040188" cy="639762"/>
          </a:xfrm>
        </p:spPr>
        <p:txBody>
          <a:bodyPr/>
          <a:lstStyle/>
          <a:p>
            <a:r>
              <a:rPr lang="nb-NO" dirty="0" smtClean="0"/>
              <a:t>På veg til Fosshaugane</a:t>
            </a:r>
            <a:endParaRPr lang="nb-NO" dirty="0"/>
          </a:p>
        </p:txBody>
      </p:sp>
      <p:sp>
        <p:nvSpPr>
          <p:cNvPr id="90" name="Plassholder for tekst 89"/>
          <p:cNvSpPr>
            <a:spLocks noGrp="1"/>
          </p:cNvSpPr>
          <p:nvPr>
            <p:ph type="body" sz="quarter" idx="3"/>
          </p:nvPr>
        </p:nvSpPr>
        <p:spPr>
          <a:xfrm>
            <a:off x="4751784" y="1222516"/>
            <a:ext cx="4041775" cy="639762"/>
          </a:xfrm>
        </p:spPr>
        <p:txBody>
          <a:bodyPr/>
          <a:lstStyle/>
          <a:p>
            <a:r>
              <a:rPr lang="nb-NO" dirty="0" smtClean="0"/>
              <a:t>På veg frå Fosshaugane</a:t>
            </a:r>
            <a:endParaRPr lang="nb-NO" dirty="0"/>
          </a:p>
        </p:txBody>
      </p:sp>
      <p:graphicFrame>
        <p:nvGraphicFramePr>
          <p:cNvPr id="62" name="Objekt 61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876300" y="4152900"/>
          <a:ext cx="2581414" cy="2590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" name="Diagram" r:id="rId26" imgW="2581414" imgH="2590657" progId="MSGraph.Chart.8">
                  <p:embed followColorScheme="full"/>
                </p:oleObj>
              </mc:Choice>
              <mc:Fallback>
                <p:oleObj name="Diagram" r:id="rId26" imgW="2581414" imgH="2590657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76300" y="4152900"/>
                        <a:ext cx="2581414" cy="2590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Plassholder for tekst 49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225550" y="4729163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6C4F269-5217-4342-AC2B-7DADC05978D6}" type="datetime'''''''''''''''''2''9''''%'''''''''''''''''''''''">
              <a:rPr lang="en-US" sz="14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29%</a:t>
            </a:fld>
            <a:endParaRPr lang="nb-NO" sz="14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4" name="Plassholder for tekst 44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2662238" y="6064250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F753807-D840-45E4-A061-2029D3269C0A}" type="datetime'''4''''1''%'''''''''''''''''''''''''''">
              <a:rPr lang="en-US" sz="1400"/>
              <a:pPr/>
              <a:t>41%</a:t>
            </a:fld>
            <a:endParaRPr lang="nb-NO" sz="1400" dirty="0">
              <a:sym typeface="+mn-lt"/>
            </a:endParaRPr>
          </a:p>
        </p:txBody>
      </p:sp>
      <p:sp>
        <p:nvSpPr>
          <p:cNvPr id="65" name="Plassholder for tekst 45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195388" y="5915025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0F1CD3D-C744-4992-85B9-DDB7FCB2434D}" type="datetime'''''''1''''''''''''''''''''''3''%'''''''''''''">
              <a:rPr lang="en-US" sz="1400"/>
              <a:pPr/>
              <a:t>13%</a:t>
            </a:fld>
            <a:endParaRPr lang="nb-NO" sz="1400" dirty="0">
              <a:sym typeface="+mn-lt"/>
            </a:endParaRPr>
          </a:p>
        </p:txBody>
      </p:sp>
      <p:sp>
        <p:nvSpPr>
          <p:cNvPr id="63" name="Plassholder for tekst 43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2511425" y="4492625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07716074-EB68-4487-BBBB-26189B2A3DE4}" type="datetime'''1''7''%'''''''''''''''''''''''''''''''''''''''''''''''''''">
              <a:rPr lang="en-US" sz="1400">
                <a:solidFill>
                  <a:schemeClr val="bg1"/>
                </a:solidFill>
              </a:rPr>
              <a:pPr/>
              <a:t>17%</a:t>
            </a:fld>
            <a:endParaRPr lang="nb-NO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71" name="TekstSylinder 70"/>
          <p:cNvSpPr txBox="1"/>
          <p:nvPr/>
        </p:nvSpPr>
        <p:spPr>
          <a:xfrm>
            <a:off x="499170" y="1820432"/>
            <a:ext cx="39585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 smtClean="0">
                <a:latin typeface="+mj-lt"/>
              </a:rPr>
              <a:t>15 prosent av respondentane hadde ærend på veg til Fosshaugane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 smtClean="0">
                <a:latin typeface="+mj-lt"/>
              </a:rPr>
              <a:t>Desse ærenda tok i snitt 21 minutt, og var fordelt på følgande formål:</a:t>
            </a:r>
            <a:endParaRPr lang="nn-NO" sz="2000" dirty="0">
              <a:latin typeface="+mj-lt"/>
            </a:endParaRPr>
          </a:p>
        </p:txBody>
      </p:sp>
      <p:sp>
        <p:nvSpPr>
          <p:cNvPr id="74" name="TekstSylinder 73"/>
          <p:cNvSpPr txBox="1"/>
          <p:nvPr/>
        </p:nvSpPr>
        <p:spPr>
          <a:xfrm>
            <a:off x="4767263" y="1823384"/>
            <a:ext cx="39585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 smtClean="0">
                <a:latin typeface="+mj-lt"/>
              </a:rPr>
              <a:t>30 prosent av respondentane hadde ærend på veg heim frå Fosshaugane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 smtClean="0">
                <a:latin typeface="+mj-lt"/>
              </a:rPr>
              <a:t>Desse ærenda tok i snitt 28 minutt, og var fordelt på følgande formål:</a:t>
            </a:r>
            <a:endParaRPr lang="nn-NO" sz="2000" dirty="0">
              <a:latin typeface="+mj-lt"/>
            </a:endParaRPr>
          </a:p>
        </p:txBody>
      </p:sp>
      <p:graphicFrame>
        <p:nvGraphicFramePr>
          <p:cNvPr id="75" name="Objekt 74"/>
          <p:cNvGraphicFramePr>
            <a:graphicFrameLocks/>
          </p:cNvGraphicFramePr>
          <p:nvPr>
            <p:custDataLst>
              <p:tags r:id="rId9"/>
            </p:custDataLst>
            <p:extLst/>
          </p:nvPr>
        </p:nvGraphicFramePr>
        <p:xfrm>
          <a:off x="3695700" y="4152901"/>
          <a:ext cx="2600325" cy="2590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" name="Diagram" r:id="rId28" imgW="2600325" imgH="2590657" progId="MSGraph.Chart.8">
                  <p:embed followColorScheme="full"/>
                </p:oleObj>
              </mc:Choice>
              <mc:Fallback>
                <p:oleObj name="Diagram" r:id="rId28" imgW="2600325" imgH="2590657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695700" y="4152901"/>
                        <a:ext cx="2600325" cy="2590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Plassholder for tekst 45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4051300" y="4733925"/>
            <a:ext cx="2682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5703C7C-64FA-4AC0-8400-DD8465A1D56D}" type="datetime'''''''''''''''''''4''''''''''''''%'''''''''''''''''">
              <a:rPr lang="en-US" sz="1400"/>
              <a:pPr/>
              <a:t>4%</a:t>
            </a:fld>
            <a:endParaRPr lang="nb-NO" sz="1400" dirty="0">
              <a:sym typeface="+mn-lt"/>
            </a:endParaRPr>
          </a:p>
        </p:txBody>
      </p:sp>
      <p:sp>
        <p:nvSpPr>
          <p:cNvPr id="77" name="Plassholder for tekst 49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4433888" y="4413250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FFFF4C8-B8FA-40D5-AF72-C722EB8EFB38}" type="datetime'''''''''''''''''''''''1''''''''''''''''''''3''''''''''''%'''''">
              <a:rPr lang="en-US" sz="1400">
                <a:solidFill>
                  <a:schemeClr val="bg1"/>
                </a:solidFill>
              </a:rPr>
              <a:pPr/>
              <a:t>13%</a:t>
            </a:fld>
            <a:endParaRPr lang="nb-NO" sz="14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2" name="Plassholder for tekst 43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5705475" y="5772150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4F137944-6100-4509-9220-BB0FA8841ED5}" type="datetime'''''''64''''''''''''''''''''''''''%'''''">
              <a:rPr lang="en-US" sz="1400">
                <a:solidFill>
                  <a:schemeClr val="bg1"/>
                </a:solidFill>
              </a:rPr>
              <a:pPr/>
              <a:t>64%</a:t>
            </a:fld>
            <a:endParaRPr lang="nb-NO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78" name="Plassholder for tekst 44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3822700" y="5422900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932F603-1D2E-40FE-BC4C-AC77C50CFFE4}" type="datetime'''''''''1''''''''''''''''''''''''''''''''''9''%'''''''''''''">
              <a:rPr lang="en-US" sz="1400"/>
              <a:pPr/>
              <a:t>19%</a:t>
            </a:fld>
            <a:endParaRPr lang="nb-NO" sz="1400" dirty="0">
              <a:sym typeface="+mn-lt"/>
            </a:endParaRPr>
          </a:p>
        </p:txBody>
      </p:sp>
      <p:sp>
        <p:nvSpPr>
          <p:cNvPr id="85" name="Rektangel 84"/>
          <p:cNvSpPr/>
          <p:nvPr>
            <p:custDataLst>
              <p:tags r:id="rId14"/>
            </p:custDataLst>
          </p:nvPr>
        </p:nvSpPr>
        <p:spPr bwMode="auto">
          <a:xfrm>
            <a:off x="6831013" y="5203825"/>
            <a:ext cx="250825" cy="187325"/>
          </a:xfrm>
          <a:prstGeom prst="rect">
            <a:avLst/>
          </a:prstGeom>
          <a:solidFill>
            <a:srgbClr val="7CC8E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6" name="Rektangel 85"/>
          <p:cNvSpPr/>
          <p:nvPr>
            <p:custDataLst>
              <p:tags r:id="rId15"/>
            </p:custDataLst>
          </p:nvPr>
        </p:nvSpPr>
        <p:spPr bwMode="auto">
          <a:xfrm>
            <a:off x="6831013" y="5467350"/>
            <a:ext cx="250825" cy="187325"/>
          </a:xfrm>
          <a:prstGeom prst="rect">
            <a:avLst/>
          </a:prstGeom>
          <a:solidFill>
            <a:srgbClr val="BFC2C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7" name="Rektangel 86"/>
          <p:cNvSpPr/>
          <p:nvPr>
            <p:custDataLst>
              <p:tags r:id="rId16"/>
            </p:custDataLst>
          </p:nvPr>
        </p:nvSpPr>
        <p:spPr bwMode="auto">
          <a:xfrm>
            <a:off x="6831013" y="5730875"/>
            <a:ext cx="250825" cy="187325"/>
          </a:xfrm>
          <a:prstGeom prst="rect">
            <a:avLst/>
          </a:prstGeom>
          <a:solidFill>
            <a:srgbClr val="5E626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4" name="Rektangel 83"/>
          <p:cNvSpPr/>
          <p:nvPr>
            <p:custDataLst>
              <p:tags r:id="rId17"/>
            </p:custDataLst>
          </p:nvPr>
        </p:nvSpPr>
        <p:spPr bwMode="auto">
          <a:xfrm>
            <a:off x="6831013" y="4940300"/>
            <a:ext cx="250825" cy="187325"/>
          </a:xfrm>
          <a:prstGeom prst="rect">
            <a:avLst/>
          </a:prstGeom>
          <a:solidFill>
            <a:srgbClr val="0075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6" name="Plassholder for tekst 50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7132638" y="5726113"/>
            <a:ext cx="3762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08132DD0-0DE4-4D80-B114-FD3CA2996FAE}" type="datetime'''''''''''''''''''''''''A''''''''n''''''''''''''n''a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Anna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9" name="Plassholder for tekst 47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132638" y="5199063"/>
            <a:ext cx="7683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85CFE15A-50B3-4554-9F31-E4F7C24EAA20}" type="datetime'''''Føl''''''''g''e ''''''''b''''o''''''''''''''''''r''''n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Følge born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1" name="Plassholder for tekst 48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7132638" y="5462588"/>
            <a:ext cx="8461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CD83FFFC-4082-4B1A-9BF4-EBFD42126378}" type="datetime'''F''''''''''''ø''''''''lge ''a''''''nd''''''r''e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Følge andre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3" name="Plassholder for tekst 46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7132638" y="4935538"/>
            <a:ext cx="12985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319FE911-D38D-420C-B25D-633AD447C5FF}" type="datetime'''''''Dag''''''l''i''g''''''varein''''''''nk''''''''''j''''øp'">
              <a:rPr lang="en-US" sz="1400"/>
              <a:pPr/>
              <a:t>Dagligvareinnkjøp</a:t>
            </a:fld>
            <a:endParaRPr lang="nb-NO" sz="1400" dirty="0">
              <a:sym typeface="+mn-lt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1185585" y="389805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 smtClean="0">
                <a:latin typeface="+mj-lt"/>
              </a:rPr>
              <a:t>Reiser til Fosshaugane</a:t>
            </a:r>
            <a:endParaRPr lang="nb-NO" sz="1600" b="1" dirty="0">
              <a:latin typeface="+mj-lt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4017963" y="3901219"/>
            <a:ext cx="21332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b="1" dirty="0">
                <a:latin typeface="+mj-lt"/>
              </a:rPr>
              <a:t>Reiser </a:t>
            </a:r>
            <a:r>
              <a:rPr lang="nb-NO" sz="1600" b="1" dirty="0" smtClean="0">
                <a:latin typeface="+mj-lt"/>
              </a:rPr>
              <a:t>frå </a:t>
            </a:r>
            <a:r>
              <a:rPr lang="nb-NO" sz="1600" b="1" dirty="0">
                <a:latin typeface="+mj-lt"/>
              </a:rPr>
              <a:t>Fosshaugane</a:t>
            </a:r>
          </a:p>
        </p:txBody>
      </p:sp>
      <p:sp>
        <p:nvSpPr>
          <p:cNvPr id="29" name="TekstSylinder 28"/>
          <p:cNvSpPr txBox="1"/>
          <p:nvPr/>
        </p:nvSpPr>
        <p:spPr>
          <a:xfrm>
            <a:off x="3123513" y="630411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latin typeface="+mj-lt"/>
              </a:rPr>
              <a:t>N: 63</a:t>
            </a:r>
          </a:p>
        </p:txBody>
      </p:sp>
      <p:sp>
        <p:nvSpPr>
          <p:cNvPr id="30" name="TekstSylinder 29"/>
          <p:cNvSpPr txBox="1"/>
          <p:nvPr/>
        </p:nvSpPr>
        <p:spPr>
          <a:xfrm>
            <a:off x="6162814" y="628337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latin typeface="+mj-lt"/>
              </a:rPr>
              <a:t>N: 127</a:t>
            </a:r>
          </a:p>
        </p:txBody>
      </p:sp>
    </p:spTree>
    <p:extLst>
      <p:ext uri="{BB962C8B-B14F-4D97-AF65-F5344CB8AC3E}">
        <p14:creationId xmlns:p14="http://schemas.microsoft.com/office/powerpoint/2010/main" val="2204358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69051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think-cell Slide" r:id="rId6" imgW="364" imgH="333" progId="TCLayout.ActiveDocument.1">
                  <p:embed/>
                </p:oleObj>
              </mc:Choice>
              <mc:Fallback>
                <p:oleObj name="think-cell Slide" r:id="rId6" imgW="364" imgH="33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kumimoji="0" lang="nb-NO" sz="140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0034" y="106338"/>
            <a:ext cx="8186766" cy="774720"/>
          </a:xfrm>
        </p:spPr>
        <p:txBody>
          <a:bodyPr/>
          <a:lstStyle/>
          <a:p>
            <a:r>
              <a:rPr lang="nb-NO" sz="3600" dirty="0" smtClean="0"/>
              <a:t>Ærend på reisa</a:t>
            </a:r>
            <a:endParaRPr lang="nb-NO" sz="3600" dirty="0"/>
          </a:p>
        </p:txBody>
      </p:sp>
      <p:sp>
        <p:nvSpPr>
          <p:cNvPr id="71" name="TekstSylinder 70"/>
          <p:cNvSpPr txBox="1"/>
          <p:nvPr/>
        </p:nvSpPr>
        <p:spPr>
          <a:xfrm>
            <a:off x="611560" y="1124744"/>
            <a:ext cx="81876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800" dirty="0" err="1" smtClean="0">
                <a:latin typeface="+mj-lt"/>
              </a:rPr>
              <a:t>Urbanet</a:t>
            </a:r>
            <a:r>
              <a:rPr lang="nn-NO" sz="2800" dirty="0" smtClean="0">
                <a:latin typeface="+mj-lt"/>
              </a:rPr>
              <a:t> Analyse gjennomførte ein RVU for </a:t>
            </a:r>
            <a:r>
              <a:rPr lang="nn-NO" sz="2800" dirty="0" err="1" smtClean="0">
                <a:latin typeface="+mj-lt"/>
              </a:rPr>
              <a:t>Brønnøysundregistret</a:t>
            </a:r>
            <a:r>
              <a:rPr lang="nn-NO" sz="2800" dirty="0" smtClean="0">
                <a:latin typeface="+mj-lt"/>
              </a:rPr>
              <a:t> i 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800" dirty="0" smtClean="0">
                <a:latin typeface="+mj-lt"/>
              </a:rPr>
              <a:t>Dette var ei undersøking som fokuserte på arbeidsreiser, og erfaringane kan difor ikkje fullt ut overførast til RVU Fosshaugane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800" dirty="0" smtClean="0">
                <a:latin typeface="+mj-lt"/>
              </a:rPr>
              <a:t>Her hadde 22 prosent av respondentane ærend på veg til jobben, og 80 prosent av disse ærenda var knytt til det å følgje born</a:t>
            </a:r>
            <a:endParaRPr lang="nn-NO" sz="28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800" dirty="0" smtClean="0">
                <a:latin typeface="+mj-lt"/>
              </a:rPr>
              <a:t>Vidare hadde 6 prosent av respondentane ærend på veg heim frå jobben, og 77 prosent av desse var knytt til innkjøp av daglegvarer, og 30 prosent til henting av born</a:t>
            </a:r>
            <a:endParaRPr lang="nn-NO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2672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Kartlegging av reiser til </a:t>
            </a:r>
            <a:r>
              <a:rPr lang="nb-NO" dirty="0" err="1" smtClean="0"/>
              <a:t>fosshaugane</a:t>
            </a:r>
            <a:r>
              <a:rPr lang="nb-NO" dirty="0" smtClean="0"/>
              <a:t> generelt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RVU Fosshaugane Campus</a:t>
            </a:r>
          </a:p>
        </p:txBody>
      </p:sp>
    </p:spTree>
    <p:extLst>
      <p:ext uri="{BB962C8B-B14F-4D97-AF65-F5344CB8AC3E}">
        <p14:creationId xmlns:p14="http://schemas.microsoft.com/office/powerpoint/2010/main" val="3258840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67480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8" name="think-cell Slide" r:id="rId17" imgW="364" imgH="333" progId="TCLayout.ActiveDocument.1">
                  <p:embed/>
                </p:oleObj>
              </mc:Choice>
              <mc:Fallback>
                <p:oleObj name="think-cell Slide" r:id="rId17" imgW="364" imgH="33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kumimoji="0" lang="nb-NO" sz="140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58204" cy="774720"/>
          </a:xfrm>
        </p:spPr>
        <p:txBody>
          <a:bodyPr/>
          <a:lstStyle/>
          <a:p>
            <a:r>
              <a:rPr lang="nn-NO" sz="3600" dirty="0" smtClean="0"/>
              <a:t>Kvar dag vert det køyrd </a:t>
            </a:r>
            <a:r>
              <a:rPr lang="nn-NO" sz="3600" b="1" dirty="0" smtClean="0"/>
              <a:t>32 884 </a:t>
            </a:r>
            <a:r>
              <a:rPr lang="nn-NO" sz="3600" dirty="0" smtClean="0"/>
              <a:t>kilometer med bil til/frå Fosshaugane</a:t>
            </a:r>
            <a:endParaRPr lang="nn-NO" sz="360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141913" y="2247899"/>
            <a:ext cx="3822575" cy="3878264"/>
          </a:xfrm>
        </p:spPr>
        <p:txBody>
          <a:bodyPr/>
          <a:lstStyle/>
          <a:p>
            <a:r>
              <a:rPr lang="nn-NO" sz="2000" dirty="0" smtClean="0"/>
              <a:t>Campusbrukarane køyrer om lag 32 825 km med bil til/frå Fosshaugane på ein gjennomsnittleg kvardag i mai</a:t>
            </a:r>
          </a:p>
          <a:p>
            <a:r>
              <a:rPr lang="nn-NO" sz="2000" dirty="0" smtClean="0"/>
              <a:t>Utrekninga basert på</a:t>
            </a:r>
          </a:p>
          <a:p>
            <a:pPr lvl="1"/>
            <a:r>
              <a:rPr lang="nn-NO" sz="2000" dirty="0" smtClean="0"/>
              <a:t>Tal på reiser per dag</a:t>
            </a:r>
          </a:p>
          <a:p>
            <a:pPr lvl="1"/>
            <a:r>
              <a:rPr lang="nn-NO" sz="2000" dirty="0" smtClean="0"/>
              <a:t>Avstand mellom bustad og Fosshaugane </a:t>
            </a:r>
          </a:p>
          <a:p>
            <a:pPr lvl="1"/>
            <a:r>
              <a:rPr lang="nn-NO" sz="2000" dirty="0" smtClean="0"/>
              <a:t>Transportmiddelfordelinga på den siste reisa til Fosshaugane</a:t>
            </a:r>
            <a:endParaRPr lang="nn-NO" sz="2000" dirty="0"/>
          </a:p>
        </p:txBody>
      </p:sp>
      <p:graphicFrame>
        <p:nvGraphicFramePr>
          <p:cNvPr id="79" name="Objekt 78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29901415"/>
              </p:ext>
            </p:extLst>
          </p:nvPr>
        </p:nvGraphicFramePr>
        <p:xfrm>
          <a:off x="1905000" y="2438400"/>
          <a:ext cx="2429031" cy="313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9" name="Diagram" r:id="rId19" imgW="2429031" imgH="3133725" progId="MSGraph.Chart.8">
                  <p:embed followColorScheme="full"/>
                </p:oleObj>
              </mc:Choice>
              <mc:Fallback>
                <p:oleObj name="Diagram" r:id="rId19" imgW="2429031" imgH="313372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905000" y="2438400"/>
                        <a:ext cx="2429031" cy="313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Plassholder for tekst 79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2492375" y="5060950"/>
            <a:ext cx="4524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8E56D135-2A63-44F0-91C8-100729DD703B}" type="datetime'''''6 ''''''4''''''''''''5''''''''3'''''''''''''''''''''">
              <a:rPr lang="en-US" sz="1400"/>
              <a:pPr/>
              <a:t>6 453</a:t>
            </a:fld>
            <a:endParaRPr lang="nb-NO" sz="1400" dirty="0">
              <a:sym typeface="+mn-lt"/>
            </a:endParaRPr>
          </a:p>
        </p:txBody>
      </p:sp>
      <p:sp>
        <p:nvSpPr>
          <p:cNvPr id="97" name="Plassholder for tekst 75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4244975" y="4475163"/>
            <a:ext cx="5429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D4461CC9-A81F-4127-9786-D280A7278CE7}" type="datetime'''''''''3''2'''''''''''''''''' ''''''''''88''''''''''''4'''">
              <a:rPr lang="en-US" sz="1400"/>
              <a:pPr/>
              <a:t>32 884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3" name="Plassholder for tekst 61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370013" y="4475163"/>
            <a:ext cx="5286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F344C0DB-9457-47BD-8A9C-A34E096B51C5}" type="datetime'Bil''''''f''''''''''ø''''''r''''''''''''a''''''''r'''">
              <a:rPr lang="en-US" sz="1400"/>
              <a:pPr/>
              <a:t>Bilførar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4" name="Plassholder for tekst 6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050925" y="5060950"/>
            <a:ext cx="8477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87AC6126-78AF-4AF4-BE27-D93813C973F0}" type="datetime'''''Bilpa''''''''''s''sa''''s''''''''''''''j''''''''er'">
              <a:rPr lang="en-US" sz="1400"/>
              <a:pPr/>
              <a:t>Bilpassasjer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0" name="Plassholder for tekst 58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435100" y="2717800"/>
            <a:ext cx="4635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9DABA7EF-CA5C-4AFB-A0C5-0F4A5896FA75}" type="datetime'''''''''''''''''''''''''''''''''''''''G''''''a''''''ng''''e'">
              <a:rPr lang="en-US" sz="1400"/>
              <a:pPr/>
              <a:t>Gange</a:t>
            </a:fld>
            <a:endParaRPr lang="nb-NO" sz="1400" dirty="0">
              <a:sym typeface="+mn-lt"/>
            </a:endParaRPr>
          </a:p>
        </p:txBody>
      </p:sp>
      <p:sp>
        <p:nvSpPr>
          <p:cNvPr id="98" name="Plassholder for tekst 76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2311400" y="2717800"/>
            <a:ext cx="4524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CB1BC49B-CA61-4C44-9272-671E2E43EF96}" type="datetime'''''''''3'''' ''''''''''''''''''''''''''''''''''7''''''1''''1'">
              <a:rPr lang="en-US" sz="1400"/>
              <a:pPr/>
              <a:t>3 711</a:t>
            </a:fld>
            <a:endParaRPr lang="nb-NO" sz="1400" dirty="0">
              <a:sym typeface="+mn-lt"/>
            </a:endParaRPr>
          </a:p>
        </p:txBody>
      </p:sp>
      <p:sp>
        <p:nvSpPr>
          <p:cNvPr id="103" name="Plassholder for tekst 81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2216150" y="3303588"/>
            <a:ext cx="4524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ABB7BC0F-A7C6-454B-8650-6BCE955D8553}" type="datetime'''''2'' ''''''''''''''''2''''''''''2''''9'''''">
              <a:rPr lang="en-US" sz="1400"/>
              <a:pPr/>
              <a:t>2 229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0" name="Plassholder for tekst 78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2701925" y="3889375"/>
            <a:ext cx="4524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D7AE9447-9462-4EA6-A176-E9EC40500CB8}" type="datetime'''''''''''''9'''''''''' 6''4''''''''''''''''''''''''9'''''">
              <a:rPr lang="en-US" sz="1400"/>
              <a:pPr/>
              <a:t>9 649</a:t>
            </a:fld>
            <a:endParaRPr lang="nb-NO" sz="1400" dirty="0">
              <a:sym typeface="+mn-lt"/>
            </a:endParaRPr>
          </a:p>
        </p:txBody>
      </p:sp>
      <p:sp>
        <p:nvSpPr>
          <p:cNvPr id="82" name="Plassholder for tekst 60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603250" y="3889375"/>
            <a:ext cx="1295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FFD28357-DC5F-4D75-8FD1-5043A935EF8D}" type="datetime'''''K''''''ol''''lekt''iv''''''''''''''t''ra''nsp''o''''r''t'">
              <a:rPr lang="en-US" sz="1400"/>
              <a:pPr/>
              <a:t>Kollektivtransport</a:t>
            </a:fld>
            <a:endParaRPr lang="nb-NO" sz="1400" dirty="0">
              <a:sym typeface="+mn-lt"/>
            </a:endParaRPr>
          </a:p>
        </p:txBody>
      </p:sp>
      <p:sp>
        <p:nvSpPr>
          <p:cNvPr id="81" name="Plassholder for tekst 59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530350" y="3303588"/>
            <a:ext cx="3683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2D68A82C-F02F-4C82-B843-D1C8ECF82CA4}" type="datetime'''''''S''''''''''y''''''''''''k''''''''''''l''''a'''''''''">
              <a:rPr lang="en-US" sz="1400"/>
              <a:pPr/>
              <a:t>Sykla</a:t>
            </a:fld>
            <a:endParaRPr lang="nb-NO" sz="1400" dirty="0">
              <a:sym typeface="+mn-lt"/>
            </a:endParaRPr>
          </a:p>
        </p:txBody>
      </p:sp>
      <p:sp>
        <p:nvSpPr>
          <p:cNvPr id="104" name="TekstSylinder 103"/>
          <p:cNvSpPr txBox="1"/>
          <p:nvPr/>
        </p:nvSpPr>
        <p:spPr>
          <a:xfrm>
            <a:off x="2002539" y="1934431"/>
            <a:ext cx="278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>
                <a:latin typeface="+mj-lt"/>
              </a:rPr>
              <a:t>Turproduksjon ulike transport-middel for Fosshaugane campus</a:t>
            </a:r>
            <a:endParaRPr lang="nb-NO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32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58204" cy="703282"/>
          </a:xfrm>
        </p:spPr>
        <p:txBody>
          <a:bodyPr/>
          <a:lstStyle/>
          <a:p>
            <a:r>
              <a:rPr lang="nb-NO" sz="3600" dirty="0" err="1" smtClean="0"/>
              <a:t>Bakgrunnstabell</a:t>
            </a:r>
            <a:r>
              <a:rPr lang="nb-NO" sz="3600" dirty="0" smtClean="0"/>
              <a:t> for utrekninga av turproduksjon</a:t>
            </a:r>
            <a:endParaRPr lang="nb-NO" dirty="0"/>
          </a:p>
        </p:txBody>
      </p:sp>
      <p:graphicFrame>
        <p:nvGraphicFramePr>
          <p:cNvPr id="8" name="Plassholder for innhol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467825"/>
              </p:ext>
            </p:extLst>
          </p:nvPr>
        </p:nvGraphicFramePr>
        <p:xfrm>
          <a:off x="660852" y="1772816"/>
          <a:ext cx="7871588" cy="3651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50"/>
                <a:gridCol w="1041518"/>
                <a:gridCol w="1224136"/>
                <a:gridCol w="1080120"/>
                <a:gridCol w="1152128"/>
                <a:gridCol w="1224136"/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Antall ansatte som reiser på ulike </a:t>
                      </a:r>
                      <a:r>
                        <a:rPr lang="nb-NO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måter</a:t>
                      </a:r>
                      <a:r>
                        <a:rPr lang="nn-NO" sz="1400" b="1" u="none" strike="noStrike" kern="1200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nb-NO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Antall reiser til Fosshaugane per dag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Avstand fra </a:t>
                      </a:r>
                      <a:r>
                        <a:rPr lang="nb-NO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bustad til </a:t>
                      </a:r>
                      <a:r>
                        <a:rPr lang="nb-NO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Fosshaugane (km</a:t>
                      </a:r>
                      <a:r>
                        <a:rPr lang="nb-NO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nn-NO" sz="1400" u="none" strike="noStrike" kern="1200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endParaRPr lang="nb-NO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Tilbakelagte </a:t>
                      </a:r>
                      <a:r>
                        <a:rPr lang="nb-NO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kilometer per person per dag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Kilometer </a:t>
                      </a:r>
                      <a:r>
                        <a:rPr lang="nb-NO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dag sum alle ansatte</a:t>
                      </a: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nn-NO" sz="1400" u="none" strike="noStrike" dirty="0" smtClean="0">
                          <a:effectLst/>
                        </a:rPr>
                        <a:t>Gikk heile vegen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2 101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3 711 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n-NO" sz="1400" u="none" strike="noStrike" dirty="0" smtClean="0">
                          <a:effectLst/>
                        </a:rPr>
                        <a:t>Sykla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595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2 229 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nn-NO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Kollektivtransport</a:t>
                      </a:r>
                      <a:endParaRPr lang="nn-N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269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9 649 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Bilførar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1 763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32 884 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n-NO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Bilpassasjer</a:t>
                      </a:r>
                      <a:endParaRPr lang="nn-N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245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6 453 </a:t>
                      </a:r>
                    </a:p>
                  </a:txBody>
                  <a:tcPr marL="9525" marR="9525" marT="9525" marB="0" anchor="b"/>
                </a:tc>
              </a:tr>
              <a:tr h="200025">
                <a:tc gridSpan="6">
                  <a:txBody>
                    <a:bodyPr/>
                    <a:lstStyle/>
                    <a:p>
                      <a:pPr marL="228600" marR="0" indent="-2286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nn-NO" sz="1100" b="0" i="0" u="none" strike="noStrike" dirty="0" smtClean="0">
                          <a:solidFill>
                            <a:srgbClr val="292929"/>
                          </a:solidFill>
                          <a:effectLst/>
                          <a:latin typeface="Arial"/>
                        </a:rPr>
                        <a:t>Talet </a:t>
                      </a:r>
                      <a:r>
                        <a:rPr lang="nn-NO" sz="1100" b="0" i="0" u="none" strike="noStrike" baseline="0" dirty="0" smtClean="0">
                          <a:solidFill>
                            <a:srgbClr val="292929"/>
                          </a:solidFill>
                          <a:effectLst/>
                          <a:latin typeface="Arial"/>
                        </a:rPr>
                        <a:t>er basert på transportmiddelfordelinga blant dei som har svart på undersøkinga, og skalert opp til å gjelde alle brukarar av campusområdet. </a:t>
                      </a:r>
                      <a:r>
                        <a:rPr lang="nn-NO" sz="1100" b="0" i="0" u="none" strike="noStrike" kern="1200" baseline="0" dirty="0" smtClean="0">
                          <a:solidFill>
                            <a:srgbClr val="292929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Vi har anslått følgande for dei ulike institusjonane: Høgskulen i Sogn og Fjordane – 300 tilsette og 3700 studentar, Sogndal </a:t>
                      </a:r>
                      <a:r>
                        <a:rPr lang="nn-NO" sz="1100" b="0" i="0" u="none" strike="noStrike" kern="1200" baseline="0" dirty="0" err="1" smtClean="0">
                          <a:solidFill>
                            <a:srgbClr val="292929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vgs</a:t>
                      </a:r>
                      <a:r>
                        <a:rPr lang="nn-NO" sz="1100" b="0" i="0" u="none" strike="noStrike" kern="1200" baseline="0" dirty="0" smtClean="0">
                          <a:solidFill>
                            <a:srgbClr val="292929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– 160 tilsette og 800 elevar, Kvåle Skule – 40 tilsette, Sogndal fotball – 20 tilsette. Gruppene «</a:t>
                      </a:r>
                      <a:r>
                        <a:rPr lang="nn-NO" sz="1100" b="0" i="0" u="none" strike="noStrike" kern="1200" baseline="0" dirty="0" err="1" smtClean="0">
                          <a:solidFill>
                            <a:srgbClr val="292929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Øvrige</a:t>
                      </a:r>
                      <a:r>
                        <a:rPr lang="nn-NO" sz="1100" b="0" i="0" u="none" strike="noStrike" kern="1200" baseline="0" dirty="0" smtClean="0">
                          <a:solidFill>
                            <a:srgbClr val="292929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næringsverksemder» og «Supporterar og andre besøkande til Sogndal Fotball» er heldt utanfor då vi ikkje har grunnlag for å sei noko om kor mange reiser desse gruppene genererer.</a:t>
                      </a:r>
                    </a:p>
                    <a:p>
                      <a:pPr marL="228600" marR="0" indent="-2286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nn-NO" sz="1100" b="0" i="0" u="none" strike="noStrike" kern="1200" baseline="0" dirty="0" smtClean="0">
                          <a:solidFill>
                            <a:srgbClr val="292929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Talet er basert på medianen for avstand mellom bustad og Fosshaugane, dette </a:t>
                      </a:r>
                      <a:r>
                        <a:rPr lang="nn-NO" sz="1100" b="0" i="0" u="none" strike="noStrike" kern="1200" baseline="0" dirty="0" err="1" smtClean="0">
                          <a:solidFill>
                            <a:srgbClr val="292929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pga</a:t>
                      </a:r>
                      <a:r>
                        <a:rPr lang="nn-NO" sz="1100" b="0" i="0" u="none" strike="noStrike" kern="1200" baseline="0" dirty="0" smtClean="0">
                          <a:solidFill>
                            <a:srgbClr val="292929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mange ekstremt lange reiser som påverka gjennomsnittet.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nb-NO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 fontAlgn="t"/>
                      <a:endParaRPr lang="nb-NO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nb-NO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nb-NO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46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19098" y="188640"/>
            <a:ext cx="8258204" cy="864096"/>
          </a:xfrm>
        </p:spPr>
        <p:txBody>
          <a:bodyPr/>
          <a:lstStyle/>
          <a:p>
            <a:r>
              <a:rPr lang="nb-NO" sz="3600" dirty="0" smtClean="0"/>
              <a:t>Disposisjon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8320102" cy="4824536"/>
          </a:xfrm>
        </p:spPr>
        <p:txBody>
          <a:bodyPr/>
          <a:lstStyle/>
          <a:p>
            <a:r>
              <a:rPr lang="nn-NO" dirty="0" smtClean="0"/>
              <a:t>Om undersøkinga</a:t>
            </a:r>
          </a:p>
          <a:p>
            <a:r>
              <a:rPr lang="nn-NO" dirty="0" smtClean="0"/>
              <a:t>Den siste reisa  til og frå Fosshaugane</a:t>
            </a:r>
          </a:p>
          <a:p>
            <a:r>
              <a:rPr lang="nn-NO" dirty="0" smtClean="0"/>
              <a:t>Kartlegging av reiser til Fosshaugane generelt</a:t>
            </a:r>
          </a:p>
          <a:p>
            <a:r>
              <a:rPr lang="nn-NO" dirty="0" smtClean="0"/>
              <a:t>Rammetilhøve for transportmiddelval</a:t>
            </a:r>
          </a:p>
          <a:p>
            <a:r>
              <a:rPr lang="nn-NO" dirty="0" smtClean="0"/>
              <a:t>Tenestereiser</a:t>
            </a:r>
          </a:p>
          <a:p>
            <a:r>
              <a:rPr lang="nn-NO" dirty="0" smtClean="0"/>
              <a:t>Potensialet for å påverke val av transportmiddel</a:t>
            </a:r>
          </a:p>
          <a:p>
            <a:endParaRPr lang="nn-NO" dirty="0" smtClean="0"/>
          </a:p>
        </p:txBody>
      </p:sp>
    </p:spTree>
    <p:extLst>
      <p:ext uri="{BB962C8B-B14F-4D97-AF65-F5344CB8AC3E}">
        <p14:creationId xmlns:p14="http://schemas.microsoft.com/office/powerpoint/2010/main" val="12352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think-cell Slide" r:id="rId20" imgW="364" imgH="333" progId="TCLayout.ActiveDocument.1">
                  <p:embed/>
                </p:oleObj>
              </mc:Choice>
              <mc:Fallback>
                <p:oleObj name="think-cell Slide" r:id="rId20" imgW="364" imgH="33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kumimoji="0" lang="nb-NO" sz="140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756" y="404664"/>
            <a:ext cx="8964488" cy="703282"/>
          </a:xfrm>
        </p:spPr>
        <p:txBody>
          <a:bodyPr/>
          <a:lstStyle/>
          <a:p>
            <a:r>
              <a:rPr lang="nn-NO" sz="3600" dirty="0" smtClean="0"/>
              <a:t>Sesongvariasjonar</a:t>
            </a:r>
            <a:r>
              <a:rPr lang="nn-NO" sz="2400" dirty="0" smtClean="0"/>
              <a:t/>
            </a:r>
            <a:br>
              <a:rPr lang="nn-NO" sz="2400" dirty="0" smtClean="0"/>
            </a:br>
            <a:r>
              <a:rPr lang="nn-NO" sz="2400" dirty="0" smtClean="0"/>
              <a:t>Kor ofte går du til Fosshaugane?</a:t>
            </a:r>
            <a:endParaRPr lang="nn-NO" sz="2400" dirty="0"/>
          </a:p>
        </p:txBody>
      </p:sp>
      <p:graphicFrame>
        <p:nvGraphicFramePr>
          <p:cNvPr id="4" name="Objekt 3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4076700" y="1943100"/>
          <a:ext cx="4810056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" name="Diagram" r:id="rId22" imgW="4810056" imgH="4000500" progId="MSGraph.Chart.8">
                  <p:embed followColorScheme="full"/>
                </p:oleObj>
              </mc:Choice>
              <mc:Fallback>
                <p:oleObj name="Diagram" r:id="rId22" imgW="4810056" imgH="4000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076700" y="1943100"/>
                        <a:ext cx="4810056" cy="400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9" name="Rett linje 218"/>
          <p:cNvCxnSpPr/>
          <p:nvPr>
            <p:custDataLst>
              <p:tags r:id="rId5"/>
            </p:custDataLst>
          </p:nvPr>
        </p:nvCxnSpPr>
        <p:spPr bwMode="auto">
          <a:xfrm>
            <a:off x="4859338" y="3448050"/>
            <a:ext cx="3937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0" name="Rett linje 219"/>
          <p:cNvCxnSpPr/>
          <p:nvPr>
            <p:custDataLst>
              <p:tags r:id="rId6"/>
            </p:custDataLst>
          </p:nvPr>
        </p:nvCxnSpPr>
        <p:spPr bwMode="auto">
          <a:xfrm>
            <a:off x="4859338" y="2790825"/>
            <a:ext cx="3937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1" name="Rett linje 220"/>
          <p:cNvCxnSpPr/>
          <p:nvPr>
            <p:custDataLst>
              <p:tags r:id="rId7"/>
            </p:custDataLst>
          </p:nvPr>
        </p:nvCxnSpPr>
        <p:spPr bwMode="auto">
          <a:xfrm flipV="1">
            <a:off x="5214938" y="2787650"/>
            <a:ext cx="0" cy="6635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3" name="Plassholder for tekst 86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7288213" y="6000750"/>
            <a:ext cx="6921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60E20FE-7AF3-4EBE-BA20-F95B1114623D}" type="datetime'S''''''j''e''''''l''''d''''''''''''n''''''''e''''r''e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Sjeldnere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4" name="Plassholder for tekst 87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8220075" y="6000750"/>
            <a:ext cx="35401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8C7164D-3F29-402B-9514-DA2DF64D426D}" type="datetime'''''A''''''''''''''''''''''''''l''''dr''i''''''''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Aldri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Plassholder for tekst 79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6503988" y="6000750"/>
            <a:ext cx="7381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6E632FB-CC40-411B-9B8A-FAE94D28D4A7}" type="datetime'M''''''''å''n''''a''''''''''''''d''''''''l''''''''''eg'''''">
              <a:rPr lang="en-US" sz="1400"/>
              <a:pPr/>
              <a:t>Månadleg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Plassholder for tekst 76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333875" y="6000750"/>
            <a:ext cx="50641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5BCEAEF-8A46-462A-B12B-9E3BE2D049FA}" type="datetime'''''''''''''''''''''''''''D''''''a''gle''''''''g'">
              <a:rPr lang="en-US" sz="1400"/>
              <a:pPr/>
              <a:t>Dagleg</a:t>
            </a:fld>
            <a:endParaRPr lang="nb-NO" sz="1400" dirty="0">
              <a:sym typeface="+mn-lt"/>
            </a:endParaRPr>
          </a:p>
        </p:txBody>
      </p:sp>
      <p:sp>
        <p:nvSpPr>
          <p:cNvPr id="7" name="Plassholder for tekst 77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5000625" y="6000750"/>
            <a:ext cx="695325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F5B362E-3ED4-4C91-AFD9-BF59935C6C8C}" type="datetime'''''2''-''''''4'''' d''a''ga''''''r'''' ''i ''''v''e''''k''a'">
              <a:rPr lang="en-US" sz="1400"/>
              <a:pPr/>
              <a:t>2-4 dagar i veka</a:t>
            </a:fld>
            <a:endParaRPr lang="nb-NO" sz="1400" dirty="0">
              <a:sym typeface="+mn-lt"/>
            </a:endParaRPr>
          </a:p>
        </p:txBody>
      </p:sp>
      <p:sp>
        <p:nvSpPr>
          <p:cNvPr id="8" name="Plassholder for tekst 78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748338" y="6000750"/>
            <a:ext cx="7254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18A776D-01A8-4B3F-8399-572472027CF8}" type="datetime'''''''''''''V''''''''''''e''''''''''''''k''e''ntl''''e''g'''''">
              <a:rPr lang="en-US" sz="1400"/>
              <a:pPr/>
              <a:t>Vekentleg</a:t>
            </a:fld>
            <a:endParaRPr lang="nb-NO" sz="1400" dirty="0">
              <a:sym typeface="+mn-lt"/>
            </a:endParaRPr>
          </a:p>
        </p:txBody>
      </p:sp>
      <p:sp>
        <p:nvSpPr>
          <p:cNvPr id="218" name="Plassholder for tekst 340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5083175" y="3025775"/>
            <a:ext cx="263525" cy="2635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fld id="{2C94230E-BBC7-4881-8B46-2FB4D6AA9472}" type="datetime'''''''''''''+''''''''''''''''''''''''''''''''''''7'''''''''">
              <a:rPr lang="en-US" sz="1400" b="1" smtClean="0"/>
              <a:pPr/>
              <a:t>+7</a:t>
            </a:fld>
            <a:endParaRPr lang="nb-NO" sz="1400" b="1" dirty="0">
              <a:sym typeface="+mn-lt"/>
            </a:endParaRPr>
          </a:p>
        </p:txBody>
      </p:sp>
      <p:sp>
        <p:nvSpPr>
          <p:cNvPr id="47" name="Rektangel 46"/>
          <p:cNvSpPr/>
          <p:nvPr>
            <p:custDataLst>
              <p:tags r:id="rId15"/>
            </p:custDataLst>
          </p:nvPr>
        </p:nvSpPr>
        <p:spPr bwMode="auto">
          <a:xfrm>
            <a:off x="6323013" y="6496050"/>
            <a:ext cx="250825" cy="18732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5" name="Rektangel 44"/>
          <p:cNvSpPr/>
          <p:nvPr>
            <p:custDataLst>
              <p:tags r:id="rId16"/>
            </p:custDataLst>
          </p:nvPr>
        </p:nvSpPr>
        <p:spPr bwMode="auto">
          <a:xfrm>
            <a:off x="4722813" y="6496050"/>
            <a:ext cx="250825" cy="1873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4" name="Plassholder for tekst 93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5024438" y="6491288"/>
            <a:ext cx="11969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45D6840F-C12F-4F94-859B-AC5AC559B910}" type="datetime'''So''''''m''m''arh''a''''lv''''''''''''''''''å''''''ret'''">
              <a:rPr lang="en-US" sz="1400"/>
              <a:pPr/>
              <a:t>Sommarhalvåret</a:t>
            </a:fld>
            <a:endParaRPr lang="nb-NO" sz="1400" dirty="0">
              <a:sym typeface="+mn-lt"/>
            </a:endParaRPr>
          </a:p>
        </p:txBody>
      </p:sp>
      <p:sp>
        <p:nvSpPr>
          <p:cNvPr id="46" name="Plassholder for tekst 94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624638" y="6491288"/>
            <a:ext cx="10366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B6487669-F952-4A5C-A790-822E4934E27B}" type="datetime'''V''''''''i''''''''''''''nterh''''''''''''al''''''våret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Vinterhalvåret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8064501" y="644376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latin typeface="+mj-lt"/>
              </a:rPr>
              <a:t>N: 423</a:t>
            </a:r>
          </a:p>
        </p:txBody>
      </p:sp>
      <p:sp>
        <p:nvSpPr>
          <p:cNvPr id="10" name="Rektangel 9"/>
          <p:cNvSpPr/>
          <p:nvPr/>
        </p:nvSpPr>
        <p:spPr>
          <a:xfrm>
            <a:off x="4859338" y="1632149"/>
            <a:ext cx="3817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800" b="1" dirty="0" smtClean="0">
                <a:latin typeface="+mj-lt"/>
              </a:rPr>
              <a:t>Gangreiser til Fosshaugane (prosent)</a:t>
            </a:r>
            <a:endParaRPr lang="nb-NO" sz="1800" b="1" dirty="0">
              <a:latin typeface="+mj-lt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249239" y="1632149"/>
            <a:ext cx="36957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 smtClean="0">
                <a:latin typeface="+mj-lt"/>
              </a:rPr>
              <a:t>25 prosent av respondentane seier dei går til Fosshaugane dagleg i sommarhalvåret, mot 32 prosent om vinteren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 smtClean="0">
                <a:latin typeface="+mj-lt"/>
              </a:rPr>
              <a:t>Det er elles lite variasjon mellom sommar og vinter for gangreiser til Fosshaugane</a:t>
            </a:r>
            <a:endParaRPr lang="nn-NO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1644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think-cell Slide" r:id="rId25" imgW="364" imgH="333" progId="TCLayout.ActiveDocument.1">
                  <p:embed/>
                </p:oleObj>
              </mc:Choice>
              <mc:Fallback>
                <p:oleObj name="think-cell Slide" r:id="rId25" imgW="364" imgH="33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ktangel 1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kumimoji="0" lang="nb-NO" sz="1400" b="1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0999" y="202304"/>
            <a:ext cx="8258204" cy="703282"/>
          </a:xfrm>
        </p:spPr>
        <p:txBody>
          <a:bodyPr/>
          <a:lstStyle/>
          <a:p>
            <a:r>
              <a:rPr lang="nn-NO" sz="3600" dirty="0" smtClean="0"/>
              <a:t>Sesongvariasjonar</a:t>
            </a:r>
            <a:r>
              <a:rPr lang="nn-NO" sz="2400" dirty="0" smtClean="0"/>
              <a:t/>
            </a:r>
            <a:br>
              <a:rPr lang="nn-NO" sz="2400" dirty="0" smtClean="0"/>
            </a:br>
            <a:r>
              <a:rPr lang="nn-NO" sz="2400" dirty="0" smtClean="0"/>
              <a:t>Kor ofte syklar du til Fosshaugane?</a:t>
            </a:r>
            <a:endParaRPr lang="nn-NO" sz="2400" dirty="0"/>
          </a:p>
        </p:txBody>
      </p:sp>
      <p:graphicFrame>
        <p:nvGraphicFramePr>
          <p:cNvPr id="5" name="Objekt 4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3962400" y="1905000"/>
          <a:ext cx="4743502" cy="383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3" name="Diagram" r:id="rId27" imgW="4743502" imgH="3838480" progId="MSGraph.Chart.8">
                  <p:embed followColorScheme="full"/>
                </p:oleObj>
              </mc:Choice>
              <mc:Fallback>
                <p:oleObj name="Diagram" r:id="rId27" imgW="4743502" imgH="383848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962400" y="1905000"/>
                        <a:ext cx="4743502" cy="3838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Rett linje 32"/>
          <p:cNvCxnSpPr/>
          <p:nvPr>
            <p:custDataLst>
              <p:tags r:id="rId5"/>
            </p:custDataLst>
          </p:nvPr>
        </p:nvCxnSpPr>
        <p:spPr bwMode="auto">
          <a:xfrm>
            <a:off x="3759200" y="5283200"/>
            <a:ext cx="0" cy="2444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9" name="Rett linje 28"/>
          <p:cNvCxnSpPr/>
          <p:nvPr>
            <p:custDataLst>
              <p:tags r:id="rId6"/>
            </p:custDataLst>
          </p:nvPr>
        </p:nvCxnSpPr>
        <p:spPr bwMode="auto">
          <a:xfrm flipH="1">
            <a:off x="3721100" y="5286375"/>
            <a:ext cx="441325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Rett linje 31"/>
          <p:cNvCxnSpPr/>
          <p:nvPr>
            <p:custDataLst>
              <p:tags r:id="rId7"/>
            </p:custDataLst>
          </p:nvPr>
        </p:nvCxnSpPr>
        <p:spPr bwMode="auto">
          <a:xfrm flipH="1">
            <a:off x="3721100" y="5524500"/>
            <a:ext cx="441325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Rett linje 6"/>
          <p:cNvCxnSpPr/>
          <p:nvPr>
            <p:custDataLst>
              <p:tags r:id="rId8"/>
            </p:custDataLst>
          </p:nvPr>
        </p:nvCxnSpPr>
        <p:spPr bwMode="auto">
          <a:xfrm flipH="1">
            <a:off x="7291388" y="2305050"/>
            <a:ext cx="92868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Rett linje 7"/>
          <p:cNvCxnSpPr/>
          <p:nvPr>
            <p:custDataLst>
              <p:tags r:id="rId9"/>
            </p:custDataLst>
          </p:nvPr>
        </p:nvCxnSpPr>
        <p:spPr bwMode="auto">
          <a:xfrm flipV="1">
            <a:off x="7329488" y="2301875"/>
            <a:ext cx="0" cy="9493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" name="Rett linje 5"/>
          <p:cNvCxnSpPr/>
          <p:nvPr>
            <p:custDataLst>
              <p:tags r:id="rId10"/>
            </p:custDataLst>
          </p:nvPr>
        </p:nvCxnSpPr>
        <p:spPr bwMode="auto">
          <a:xfrm flipH="1">
            <a:off x="7291388" y="3248025"/>
            <a:ext cx="66198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Plassholder for tekst 341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7138988" y="2678113"/>
            <a:ext cx="381000" cy="2730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fld id="{6A5F6BAB-1229-4F61-A42D-CFE1BEE92A7E}" type="datetime'''''''''''''''+''''''2''''''''2'''''''">
              <a:rPr lang="en-US" sz="1400" b="1"/>
              <a:pPr/>
              <a:t>+22</a:t>
            </a:fld>
            <a:endParaRPr lang="nb-NO" sz="1400" b="1" dirty="0">
              <a:sym typeface="+mn-lt"/>
            </a:endParaRPr>
          </a:p>
        </p:txBody>
      </p:sp>
      <p:sp>
        <p:nvSpPr>
          <p:cNvPr id="14" name="Plassholder for tekst 114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8043863" y="5791200"/>
            <a:ext cx="35401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487CCF3A-501C-44A3-9594-58C42D48EE36}" type="datetime'''''''''''A''''''''''l''''''''''''''''''dr''i'''''">
              <a:rPr lang="en-US" sz="1400"/>
              <a:pPr/>
              <a:t>Aldri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Plassholder for tekst 113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7116763" y="5791200"/>
            <a:ext cx="6921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F2603AA-923B-40B2-9B76-E7B4515CAA7A}" type="datetime'''''''''''S''je''l''''dn''''''''''''e''''''r''''''''''''e'''''">
              <a:rPr lang="en-US" sz="1400"/>
              <a:pPr/>
              <a:t>Sjeldnere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Plassholder for tekst 76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181475" y="5791200"/>
            <a:ext cx="50641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4596CDED-9F54-4474-9161-AF4F5F32C48A}" type="datetime'''''''''''''''''''''D''''''''''''''''''''agl''''e''''g'''">
              <a:rPr lang="en-US" sz="1400"/>
              <a:pPr/>
              <a:t>Dagleg</a:t>
            </a:fld>
            <a:endParaRPr lang="nb-NO" sz="1400" dirty="0">
              <a:sym typeface="+mn-lt"/>
            </a:endParaRPr>
          </a:p>
        </p:txBody>
      </p:sp>
      <p:sp>
        <p:nvSpPr>
          <p:cNvPr id="12" name="Plassholder for tekst 109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6337300" y="5791200"/>
            <a:ext cx="7381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C6996FC-8DB9-400B-8746-60B70D2724EC}" type="datetime'M''''''''''''''å''''na''''''''dl''''''''e''''''''''''g'">
              <a:rPr lang="en-US" sz="1400"/>
              <a:pPr/>
              <a:t>Månadleg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Plassholder for tekst 77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4843463" y="5791200"/>
            <a:ext cx="695325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8FE3F93-8BE2-46AC-9FE2-2EB46884BE88}" type="datetime'''''2''-''4'' ''d''''''aga''''r i'' v''e''k''''''''''a'">
              <a:rPr lang="en-US" sz="1400"/>
              <a:pPr/>
              <a:t>2-4 dagar i veka</a:t>
            </a:fld>
            <a:endParaRPr lang="nb-NO" sz="1400" dirty="0">
              <a:sym typeface="+mn-lt"/>
            </a:endParaRPr>
          </a:p>
        </p:txBody>
      </p:sp>
      <p:sp>
        <p:nvSpPr>
          <p:cNvPr id="10" name="Plassholder for tekst 78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5586413" y="5791200"/>
            <a:ext cx="7254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BF47886-A91F-4164-9C2B-88CCA945B043}" type="datetime'''''''''''''''''''''''''V''e''''''''''k''''''en''t''l''e''''g'">
              <a:rPr lang="en-US" sz="1400"/>
              <a:pPr/>
              <a:t>Vekentleg</a:t>
            </a:fld>
            <a:endParaRPr lang="nb-NO" sz="1400" dirty="0">
              <a:sym typeface="+mn-lt"/>
            </a:endParaRPr>
          </a:p>
        </p:txBody>
      </p:sp>
      <p:sp>
        <p:nvSpPr>
          <p:cNvPr id="23" name="Plassholder for tekst 7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3844925" y="5284788"/>
            <a:ext cx="241300" cy="2413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fld id="{4BE07215-52D6-4474-A6F1-6C9BD33FE981}" type="datetime'''''''''''''''''-''''''''''''''''''''''5'''''''''''''''">
              <a:rPr lang="en-US" sz="1400" b="1" smtClean="0"/>
              <a:pPr/>
              <a:t>-5</a:t>
            </a:fld>
            <a:endParaRPr lang="nb-NO" sz="1400" b="1" dirty="0">
              <a:sym typeface="+mn-lt"/>
            </a:endParaRPr>
          </a:p>
        </p:txBody>
      </p:sp>
      <p:sp>
        <p:nvSpPr>
          <p:cNvPr id="21" name="Rektangel 20"/>
          <p:cNvSpPr/>
          <p:nvPr>
            <p:custDataLst>
              <p:tags r:id="rId19"/>
            </p:custDataLst>
          </p:nvPr>
        </p:nvSpPr>
        <p:spPr bwMode="auto">
          <a:xfrm>
            <a:off x="6513513" y="6338888"/>
            <a:ext cx="250825" cy="18732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0" name="Rektangel 19"/>
          <p:cNvSpPr/>
          <p:nvPr>
            <p:custDataLst>
              <p:tags r:id="rId20"/>
            </p:custDataLst>
          </p:nvPr>
        </p:nvSpPr>
        <p:spPr bwMode="auto">
          <a:xfrm>
            <a:off x="4910138" y="6338888"/>
            <a:ext cx="250825" cy="1873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" name="Plassholder for tekst 342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6815138" y="6334125"/>
            <a:ext cx="10366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91D033D6-3C00-4A7F-9EC1-74DA8D918379}" type="datetime'''''V''i''''''''n''''''te''''''r''''''''h''alv''år''e''''''t'">
              <a:rPr lang="en-US" sz="1400">
                <a:sym typeface="+mn-lt"/>
              </a:rPr>
              <a:pPr marL="0" indent="0">
                <a:spcBef>
                  <a:spcPct val="0"/>
                </a:spcBef>
                <a:buNone/>
              </a:pPr>
              <a:t>Vinterhalvåret</a:t>
            </a:fld>
            <a:endParaRPr lang="nb-NO" sz="1400" dirty="0">
              <a:sym typeface="+mn-lt"/>
            </a:endParaRPr>
          </a:p>
        </p:txBody>
      </p:sp>
      <p:sp>
        <p:nvSpPr>
          <p:cNvPr id="19" name="Plassholder for tekst 343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5211763" y="6334125"/>
            <a:ext cx="12001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84B34394-F7DC-42FF-BF10-CC87F09E8F0E}" type="datetime'''''''S''o''''''''m''''''mer''''''''h''''''alvår''et'">
              <a:rPr lang="en-US" sz="1400">
                <a:sym typeface="+mn-lt"/>
              </a:rPr>
              <a:pPr marL="0" indent="0">
                <a:spcBef>
                  <a:spcPct val="0"/>
                </a:spcBef>
                <a:buNone/>
              </a:pPr>
              <a:t>Sommerhalvåret</a:t>
            </a:fld>
            <a:endParaRPr lang="nb-NO" sz="1400" dirty="0">
              <a:sym typeface="+mn-lt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128166" y="1643128"/>
            <a:ext cx="46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 smtClean="0">
                <a:latin typeface="+mj-lt"/>
              </a:rPr>
              <a:t>Sykkelbruk på reiser til Fosshaugane (prosent)</a:t>
            </a:r>
            <a:endParaRPr lang="nb-NO" sz="1800" b="1" dirty="0">
              <a:latin typeface="+mj-lt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480999" y="1643128"/>
            <a:ext cx="31296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 smtClean="0">
                <a:latin typeface="+mj-lt"/>
              </a:rPr>
              <a:t>8 prosent av respondentane seier dei syklar til Fosshaugane dagleg i sommarhalvåret, mot 2 prosent om vinteren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 smtClean="0">
                <a:latin typeface="+mj-lt"/>
              </a:rPr>
              <a:t>55 prosent av respondentane syklar aldri i sommarhalvåret, mot 76 prosent om vinteren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 smtClean="0">
                <a:latin typeface="+mj-lt"/>
              </a:rPr>
              <a:t>Av dei som syklar dagleg i sommarhalvåret er det nesten halvparten som går i dagleg i vinterhalvåret</a:t>
            </a:r>
            <a:endParaRPr lang="nn-NO" sz="2000" dirty="0">
              <a:latin typeface="+mj-lt"/>
            </a:endParaRPr>
          </a:p>
        </p:txBody>
      </p:sp>
      <p:sp>
        <p:nvSpPr>
          <p:cNvPr id="22" name="TekstSylinder 21"/>
          <p:cNvSpPr txBox="1"/>
          <p:nvPr/>
        </p:nvSpPr>
        <p:spPr>
          <a:xfrm>
            <a:off x="8081963" y="6286598"/>
            <a:ext cx="81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latin typeface="+mj-lt"/>
              </a:rPr>
              <a:t>N: 422</a:t>
            </a:r>
            <a:endParaRPr lang="nb-NO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395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" name="think-cell Slide" r:id="rId16" imgW="364" imgH="333" progId="TCLayout.ActiveDocument.1">
                  <p:embed/>
                </p:oleObj>
              </mc:Choice>
              <mc:Fallback>
                <p:oleObj name="think-cell Slide" r:id="rId16" imgW="364" imgH="33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ktangel 1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kumimoji="0" lang="nb-NO" sz="140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0536" y="188640"/>
            <a:ext cx="8258204" cy="703282"/>
          </a:xfrm>
        </p:spPr>
        <p:txBody>
          <a:bodyPr/>
          <a:lstStyle/>
          <a:p>
            <a:r>
              <a:rPr lang="nn-NO" sz="3600" dirty="0" smtClean="0"/>
              <a:t>Sesongvariasjonar</a:t>
            </a:r>
            <a:r>
              <a:rPr lang="nn-NO" sz="2400" dirty="0" smtClean="0"/>
              <a:t/>
            </a:r>
            <a:br>
              <a:rPr lang="nn-NO" sz="2400" dirty="0" smtClean="0"/>
            </a:br>
            <a:r>
              <a:rPr lang="nn-NO" sz="2400" dirty="0" smtClean="0"/>
              <a:t>Kor ofte tar du kollektivtransport til Fosshaugane?</a:t>
            </a:r>
            <a:endParaRPr lang="nn-NO" sz="2400" dirty="0"/>
          </a:p>
        </p:txBody>
      </p:sp>
      <p:graphicFrame>
        <p:nvGraphicFramePr>
          <p:cNvPr id="22" name="Objekt 21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3695700" y="2286000"/>
          <a:ext cx="5029356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5" name="Diagram" r:id="rId18" imgW="5029356" imgH="3733800" progId="MSGraph.Chart.8">
                  <p:embed followColorScheme="full"/>
                </p:oleObj>
              </mc:Choice>
              <mc:Fallback>
                <p:oleObj name="Diagram" r:id="rId18" imgW="5029356" imgH="37338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695700" y="2286000"/>
                        <a:ext cx="5029356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Plassholder for tekst 76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3967163" y="6076950"/>
            <a:ext cx="50641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300D933-FA9D-49A2-8465-B7B741AC6836}" type="datetime'D''''''''''a''''''''''''g''''''''''l''e''''g'''''''">
              <a:rPr lang="en-US" sz="1400"/>
              <a:pPr/>
              <a:t>Dagleg</a:t>
            </a:fld>
            <a:endParaRPr lang="nb-NO" sz="1400" dirty="0">
              <a:sym typeface="+mn-lt"/>
            </a:endParaRPr>
          </a:p>
        </p:txBody>
      </p:sp>
      <p:sp>
        <p:nvSpPr>
          <p:cNvPr id="30" name="Plassholder for tekst 113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7073900" y="6076950"/>
            <a:ext cx="6921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2906519-34F3-447D-8DD0-1CE7DFED92AC}" type="datetime'S''''''''''''''''j''''''''e''l''''''''''''dner''''e'''''''''''">
              <a:rPr lang="en-US" sz="1400"/>
              <a:pPr/>
              <a:t>Sjeldnere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" name="Plassholder for tekst 109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6251575" y="6076950"/>
            <a:ext cx="7381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D467872-1B48-4615-8A66-80AC5AF01C9E}" type="datetime'''''M''å''''''''''''''n''''a''''''''''d''''''''''''''leg'''''">
              <a:rPr lang="en-US" sz="1400"/>
              <a:pPr/>
              <a:t>Månadleg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2" name="Plassholder for tekst 78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457825" y="6076950"/>
            <a:ext cx="7254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14D4F08-5CE9-4565-BEB0-6FCC4650EDE8}" type="datetime'''''V''''e''k''''''''''''''e''''ntl''''e''''''''g'">
              <a:rPr lang="en-US" sz="1400"/>
              <a:pPr/>
              <a:t>Vekentleg</a:t>
            </a:fld>
            <a:endParaRPr lang="nb-NO" sz="1400" dirty="0">
              <a:sym typeface="+mn-lt"/>
            </a:endParaRPr>
          </a:p>
        </p:txBody>
      </p:sp>
      <p:sp>
        <p:nvSpPr>
          <p:cNvPr id="27" name="Plassholder for tekst 77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4672013" y="6076950"/>
            <a:ext cx="695325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63D8BA5-FF9D-49DE-857B-562DE81C4B5F}" type="datetime'''2-''''4'' da''gar'''''' ''''i ''''''v''eka'''''''''''''''">
              <a:rPr lang="en-US" sz="1400"/>
              <a:pPr/>
              <a:t>2-4 dagar i veka</a:t>
            </a:fld>
            <a:endParaRPr lang="nb-NO" sz="1400" dirty="0">
              <a:sym typeface="+mn-lt"/>
            </a:endParaRPr>
          </a:p>
        </p:txBody>
      </p:sp>
      <p:sp>
        <p:nvSpPr>
          <p:cNvPr id="26" name="Plassholder for tekst 114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8043863" y="6076950"/>
            <a:ext cx="35401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5950C53-A345-41C2-8B27-9B708EFF824E}" type="datetime'''''''''Al''''''''''''''''''''''d''''''''''''''r''''''i'''''">
              <a:rPr lang="en-US" sz="1400"/>
              <a:pPr/>
              <a:t>Aldri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3" name="Rektangel 32"/>
          <p:cNvSpPr/>
          <p:nvPr>
            <p:custDataLst>
              <p:tags r:id="rId11"/>
            </p:custDataLst>
          </p:nvPr>
        </p:nvSpPr>
        <p:spPr bwMode="auto">
          <a:xfrm>
            <a:off x="6062663" y="6572250"/>
            <a:ext cx="250825" cy="18732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4" name="Rektangel 33"/>
          <p:cNvSpPr/>
          <p:nvPr>
            <p:custDataLst>
              <p:tags r:id="rId12"/>
            </p:custDataLst>
          </p:nvPr>
        </p:nvSpPr>
        <p:spPr bwMode="auto">
          <a:xfrm>
            <a:off x="4459288" y="6572250"/>
            <a:ext cx="250825" cy="1873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6" name="Plassholder for tekst 34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6364288" y="6567488"/>
            <a:ext cx="10366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DC6E74F4-AF69-4EDB-AAEA-614420704E45}" type="datetime'''''''V''''''int''''''e''''rha''''''l''v''''''''å''''ret'">
              <a:rPr lang="en-US" sz="1400"/>
              <a:pPr/>
              <a:t>Vinterhalvåret</a:t>
            </a:fld>
            <a:endParaRPr lang="nb-NO" sz="1400" dirty="0">
              <a:sym typeface="+mn-lt"/>
            </a:endParaRPr>
          </a:p>
        </p:txBody>
      </p:sp>
      <p:sp>
        <p:nvSpPr>
          <p:cNvPr id="35" name="Plassholder for tekst 343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760913" y="6567488"/>
            <a:ext cx="12001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1078C5F1-2950-4F31-8EF8-E5FD80F7FA61}" type="datetime'''S''''''o''''mm''''''''''''''''''''er''h''''a''''l''''våret'">
              <a:rPr lang="en-US" sz="1400"/>
              <a:pPr/>
              <a:t>Sommerhalvåret</a:t>
            </a:fld>
            <a:endParaRPr lang="nb-NO" sz="1400" dirty="0">
              <a:sym typeface="+mn-lt"/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8013344" y="6502400"/>
            <a:ext cx="81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latin typeface="+mj-lt"/>
              </a:rPr>
              <a:t>N: 143</a:t>
            </a:r>
            <a:endParaRPr lang="nb-NO" sz="1400" dirty="0">
              <a:latin typeface="+mj-lt"/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480999" y="1643128"/>
            <a:ext cx="33709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 smtClean="0">
                <a:latin typeface="+mj-lt"/>
              </a:rPr>
              <a:t>Like over halvparten av respondentane brukar aldri kollektivtransport til Fosshaugane både sommar og vinter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 smtClean="0">
                <a:latin typeface="+mj-lt"/>
              </a:rPr>
              <a:t>5 prosent reiser kollektivt til </a:t>
            </a:r>
            <a:r>
              <a:rPr lang="nn-NO" dirty="0">
                <a:latin typeface="+mj-lt"/>
              </a:rPr>
              <a:t>F</a:t>
            </a:r>
            <a:r>
              <a:rPr lang="nn-NO" dirty="0" smtClean="0">
                <a:latin typeface="+mj-lt"/>
              </a:rPr>
              <a:t>osshaugane dagleg i sommarhalvåret, mot 7 prosent om vinteren</a:t>
            </a:r>
            <a:endParaRPr lang="nn-NO" dirty="0">
              <a:latin typeface="+mj-lt"/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4103136" y="1643128"/>
            <a:ext cx="501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 smtClean="0">
                <a:latin typeface="+mj-lt"/>
              </a:rPr>
              <a:t>Kollektivbruk på reiser til Fosshaugane (prosent)</a:t>
            </a:r>
            <a:endParaRPr lang="nb-NO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3353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think-cell Slide" r:id="rId21" imgW="364" imgH="333" progId="TCLayout.ActiveDocument.1">
                  <p:embed/>
                </p:oleObj>
              </mc:Choice>
              <mc:Fallback>
                <p:oleObj name="think-cell Slide" r:id="rId21" imgW="364" imgH="33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ktangel 1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kumimoji="0" lang="nb-NO" sz="1400" b="1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58204" cy="703282"/>
          </a:xfrm>
        </p:spPr>
        <p:txBody>
          <a:bodyPr/>
          <a:lstStyle/>
          <a:p>
            <a:r>
              <a:rPr lang="nn-NO" sz="3600" dirty="0" smtClean="0"/>
              <a:t>Sesongvariasjonar</a:t>
            </a:r>
            <a:r>
              <a:rPr lang="nn-NO" dirty="0" smtClean="0"/>
              <a:t/>
            </a:r>
            <a:br>
              <a:rPr lang="nn-NO" dirty="0" smtClean="0"/>
            </a:br>
            <a:r>
              <a:rPr lang="nn-NO" sz="2400" dirty="0" smtClean="0"/>
              <a:t>Kor ofte køyrer du bil til Fosshaugane?</a:t>
            </a:r>
            <a:endParaRPr lang="nn-NO" sz="2400" dirty="0"/>
          </a:p>
        </p:txBody>
      </p:sp>
      <p:graphicFrame>
        <p:nvGraphicFramePr>
          <p:cNvPr id="22" name="Objekt 21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3809999" y="1828800"/>
          <a:ext cx="5038812" cy="4076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name="Diagram" r:id="rId23" imgW="5038812" imgH="4076843" progId="MSGraph.Chart.8">
                  <p:embed followColorScheme="full"/>
                </p:oleObj>
              </mc:Choice>
              <mc:Fallback>
                <p:oleObj name="Diagram" r:id="rId23" imgW="5038812" imgH="4076843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809999" y="1828800"/>
                        <a:ext cx="5038812" cy="4076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Rett linje 3"/>
          <p:cNvCxnSpPr/>
          <p:nvPr>
            <p:custDataLst>
              <p:tags r:id="rId5"/>
            </p:custDataLst>
          </p:nvPr>
        </p:nvCxnSpPr>
        <p:spPr bwMode="auto">
          <a:xfrm>
            <a:off x="4621213" y="3971925"/>
            <a:ext cx="40798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Rett linje 5"/>
          <p:cNvCxnSpPr/>
          <p:nvPr>
            <p:custDataLst>
              <p:tags r:id="rId6"/>
            </p:custDataLst>
          </p:nvPr>
        </p:nvCxnSpPr>
        <p:spPr bwMode="auto">
          <a:xfrm flipV="1">
            <a:off x="4991100" y="3568700"/>
            <a:ext cx="0" cy="406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" name="Rett linje 4"/>
          <p:cNvCxnSpPr/>
          <p:nvPr>
            <p:custDataLst>
              <p:tags r:id="rId7"/>
            </p:custDataLst>
          </p:nvPr>
        </p:nvCxnSpPr>
        <p:spPr bwMode="auto">
          <a:xfrm>
            <a:off x="4621213" y="3571875"/>
            <a:ext cx="40798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Plassholder for tekst 109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6375400" y="5962650"/>
            <a:ext cx="7381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7120F0F-7FDE-427B-B603-F35F4D023E5D}" type="datetime'''''''''''''M''''''''å''''''''n''''''''''''''adl''eg'''''''''">
              <a:rPr lang="en-US" sz="1400"/>
              <a:pPr/>
              <a:t>Månadleg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7" name="Plassholder for tekst 77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4786313" y="5962650"/>
            <a:ext cx="695325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82B03D1-28BA-4C89-90AF-A5DFCDA91D77}" type="datetime'2-''4'''' dag''''ar ''''''''i ''''''''''''v''''''''''''e''ka'">
              <a:rPr lang="en-US" sz="1400"/>
              <a:pPr/>
              <a:t>2-4 dagar i veka</a:t>
            </a:fld>
            <a:endParaRPr lang="nb-NO" sz="1400" dirty="0">
              <a:sym typeface="+mn-lt"/>
            </a:endParaRPr>
          </a:p>
        </p:txBody>
      </p:sp>
      <p:sp>
        <p:nvSpPr>
          <p:cNvPr id="26" name="Plassholder for tekst 78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5576888" y="5962650"/>
            <a:ext cx="7254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95CCE20-F54F-450C-85E0-94E8B1E6F3E1}" type="datetime'''V''''''''ek''''''''''''''e''''nt''''l''''''''e''''g'">
              <a:rPr lang="en-US" sz="1400"/>
              <a:pPr/>
              <a:t>Vekentleg</a:t>
            </a:fld>
            <a:endParaRPr lang="nb-NO" sz="1400" dirty="0">
              <a:sym typeface="+mn-lt"/>
            </a:endParaRPr>
          </a:p>
        </p:txBody>
      </p:sp>
      <p:sp>
        <p:nvSpPr>
          <p:cNvPr id="23" name="Plassholder for tekst 76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076700" y="5962650"/>
            <a:ext cx="50641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29A16DC-B2EE-4627-9455-A3A602DAF832}" type="datetime'D''''''a''g''l''''''''''''''''''''''''''e''''''''g'''''''''''">
              <a:rPr lang="en-US" sz="1400"/>
              <a:pPr/>
              <a:t>Dagleg</a:t>
            </a:fld>
            <a:endParaRPr lang="nb-NO" sz="1400" dirty="0">
              <a:sym typeface="+mn-lt"/>
            </a:endParaRPr>
          </a:p>
        </p:txBody>
      </p:sp>
      <p:sp>
        <p:nvSpPr>
          <p:cNvPr id="24" name="Plassholder for tekst 113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7202488" y="5962650"/>
            <a:ext cx="6921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B9D8CF3-E6EB-4E27-9242-ADD6A1F3C384}" type="datetime'''Sj''e''''l''dn''''''''''''''''''e''''''''r''''''''''''''e'''">
              <a:rPr lang="en-US" sz="1400"/>
              <a:pPr/>
              <a:t>Sjeldnere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8" name="Plassholder for tekst 114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8177213" y="5962650"/>
            <a:ext cx="35401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F86AA6C-EDB3-4F77-BBC2-653B1F215A33}" type="datetime'''A''l''d''''''''''''r''''''''''''''''''i'''''''''''''">
              <a:rPr lang="en-US" sz="1400"/>
              <a:pPr/>
              <a:t>Aldri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Plassholder for tekst 6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859338" y="3678238"/>
            <a:ext cx="263525" cy="2635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fld id="{80BB2646-E780-48CD-AF94-B4CAF97A7E73}" type="datetime'''''''''''''''''''''''''+''''''''''''''''4'''''''''''''''''">
              <a:rPr lang="en-US" sz="1400" b="1" smtClean="0"/>
              <a:pPr/>
              <a:t>+4</a:t>
            </a:fld>
            <a:endParaRPr lang="nb-NO" sz="1400" b="1" dirty="0">
              <a:sym typeface="+mn-lt"/>
            </a:endParaRPr>
          </a:p>
        </p:txBody>
      </p:sp>
      <p:sp>
        <p:nvSpPr>
          <p:cNvPr id="30" name="Rektangel 29"/>
          <p:cNvSpPr/>
          <p:nvPr>
            <p:custDataLst>
              <p:tags r:id="rId15"/>
            </p:custDataLst>
          </p:nvPr>
        </p:nvSpPr>
        <p:spPr bwMode="auto">
          <a:xfrm>
            <a:off x="4400550" y="6542088"/>
            <a:ext cx="250825" cy="1873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9" name="Rektangel 28"/>
          <p:cNvSpPr/>
          <p:nvPr>
            <p:custDataLst>
              <p:tags r:id="rId16"/>
            </p:custDataLst>
          </p:nvPr>
        </p:nvSpPr>
        <p:spPr bwMode="auto">
          <a:xfrm>
            <a:off x="6003925" y="6542088"/>
            <a:ext cx="250825" cy="18732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2" name="Plassholder for tekst 343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4702175" y="6537325"/>
            <a:ext cx="12001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ED6FC6D0-ECCE-417A-A2A4-5BBA9DA0CBFC}" type="datetime'S''''o''mmer''''''''''''''''''''ha''l''''''vå''r''et'''''''">
              <a:rPr lang="en-US" sz="1400"/>
              <a:pPr/>
              <a:t>Sommerhalvåret</a:t>
            </a:fld>
            <a:endParaRPr lang="nb-NO" sz="1400" dirty="0">
              <a:sym typeface="+mn-lt"/>
            </a:endParaRPr>
          </a:p>
        </p:txBody>
      </p:sp>
      <p:sp>
        <p:nvSpPr>
          <p:cNvPr id="31" name="Plassholder for tekst 34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305550" y="6537325"/>
            <a:ext cx="10366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5F859049-71E4-4238-8252-03E7CF20536C}" type="datetime'''Vin''''''''t''''''''''er''''''h''''''alv''å''r''e''t'''">
              <a:rPr lang="en-US" sz="1400"/>
              <a:pPr/>
              <a:t>Vinterhalvåret</a:t>
            </a:fld>
            <a:endParaRPr lang="nb-NO" sz="1400" dirty="0">
              <a:sym typeface="+mn-lt"/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8013344" y="6502400"/>
            <a:ext cx="81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latin typeface="+mj-lt"/>
              </a:rPr>
              <a:t>N: 418</a:t>
            </a:r>
            <a:endParaRPr lang="nb-NO" sz="1400" dirty="0">
              <a:latin typeface="+mj-lt"/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4103136" y="1643128"/>
            <a:ext cx="501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 smtClean="0">
                <a:latin typeface="+mj-lt"/>
              </a:rPr>
              <a:t>Bilbruk på reiser til Fosshaugane (prosent)</a:t>
            </a:r>
            <a:endParaRPr lang="nb-NO" sz="1800" b="1" dirty="0">
              <a:latin typeface="+mj-lt"/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480999" y="1643128"/>
            <a:ext cx="312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 smtClean="0">
                <a:latin typeface="+mj-lt"/>
              </a:rPr>
              <a:t>Ein av tre køyrer aldri bil til Fosshaugane sommar som vinter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 smtClean="0">
                <a:latin typeface="+mj-lt"/>
              </a:rPr>
              <a:t>Andelen som reiser dagleg med bil er 17 prosent i sommarhalvåret og 21 prosent i vinterhalvåret</a:t>
            </a:r>
          </a:p>
        </p:txBody>
      </p:sp>
    </p:spTree>
    <p:extLst>
      <p:ext uri="{BB962C8B-B14F-4D97-AF65-F5344CB8AC3E}">
        <p14:creationId xmlns:p14="http://schemas.microsoft.com/office/powerpoint/2010/main" val="1922463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Rammetilhøve for transportmiddelval</a:t>
            </a:r>
            <a:endParaRPr lang="nn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RVU Fosshaugane Campus</a:t>
            </a:r>
            <a:endParaRPr lang="nb-NO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9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k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25086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6" name="think-cell Slide" r:id="rId42" imgW="364" imgH="333" progId="TCLayout.ActiveDocument.1">
                  <p:embed/>
                </p:oleObj>
              </mc:Choice>
              <mc:Fallback>
                <p:oleObj name="think-cell Slide" r:id="rId42" imgW="364" imgH="33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ktangel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kumimoji="0" lang="nb-NO" sz="140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68952" cy="703282"/>
          </a:xfrm>
        </p:spPr>
        <p:txBody>
          <a:bodyPr/>
          <a:lstStyle/>
          <a:p>
            <a:r>
              <a:rPr lang="nb-NO" sz="3600" dirty="0"/>
              <a:t>Tilgang til ulike transportmiddel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1119733" y="1161350"/>
            <a:ext cx="7675563" cy="1767510"/>
          </a:xfrm>
        </p:spPr>
        <p:txBody>
          <a:bodyPr/>
          <a:lstStyle/>
          <a:p>
            <a:r>
              <a:rPr lang="nn-NO" sz="2000" dirty="0" smtClean="0"/>
              <a:t>79 prosent har ein sykkel som er i brukbar stand</a:t>
            </a:r>
          </a:p>
          <a:p>
            <a:r>
              <a:rPr lang="nn-NO" sz="2000" dirty="0" smtClean="0"/>
              <a:t>96 prosent har førarkort for bil</a:t>
            </a:r>
          </a:p>
          <a:p>
            <a:r>
              <a:rPr lang="nn-NO" sz="2000" dirty="0" smtClean="0"/>
              <a:t>89 prosent har tilgang til bil – og i snitt har kvart hushald 2,46 bilar</a:t>
            </a:r>
          </a:p>
          <a:p>
            <a:r>
              <a:rPr lang="nn-NO" sz="2000" dirty="0" smtClean="0"/>
              <a:t>35 prosent har tilgang til kollektivtransport</a:t>
            </a:r>
          </a:p>
        </p:txBody>
      </p:sp>
      <p:graphicFrame>
        <p:nvGraphicFramePr>
          <p:cNvPr id="9" name="Objekt 8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2362200" y="2819400"/>
          <a:ext cx="4352908" cy="1143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7" name="Diagram" r:id="rId44" imgW="4352908" imgH="1143143" progId="MSGraph.Chart.8">
                  <p:embed followColorScheme="full"/>
                </p:oleObj>
              </mc:Choice>
              <mc:Fallback>
                <p:oleObj name="Diagram" r:id="rId44" imgW="4352908" imgH="1143143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2362200" y="2819400"/>
                        <a:ext cx="4352908" cy="1143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Plassholder for tekst 23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6683375" y="3517900"/>
            <a:ext cx="3222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2C161372-86B5-4DF0-93F6-0C5FB2C2D966}" type="datetime'''''''''''''''''41''''''''''''''''4''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414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1" name="Plassholder for tekst 25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6396038" y="3517900"/>
            <a:ext cx="268288" cy="212725"/>
          </a:xfrm>
          <a:prstGeom prst="rect">
            <a:avLst/>
          </a:prstGeom>
          <a:solidFill>
            <a:schemeClr val="accent1"/>
          </a:solidFill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70FBC1D-A699-4384-9AFF-0519A07DBC4D}" type="datetime'''''''''4''''%'''''''''''''''''''''''''">
              <a:rPr lang="en-US" sz="14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4%</a:t>
            </a:fld>
            <a:endParaRPr lang="nb-NO" sz="14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7" name="Plassholder for tekst 2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749300" y="3487738"/>
            <a:ext cx="155575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5E565F04-95F3-4B5A-BA16-98D7DEBC5317}" type="datetime'''''''''''F''''ø''r''''ar''k''ort'' f''''''or'' bi''''l'':'''">
              <a:rPr lang="en-US" sz="1800" b="1">
                <a:sym typeface="+mn-lt"/>
              </a:rPr>
              <a:pPr marL="0" indent="0" algn="r">
                <a:spcBef>
                  <a:spcPct val="0"/>
                </a:spcBef>
                <a:buNone/>
              </a:pPr>
              <a:t>Førarkort for bil:</a:t>
            </a:fld>
            <a:endParaRPr lang="nb-NO" sz="1800" b="1" dirty="0">
              <a:sym typeface="+mn-lt"/>
            </a:endParaRPr>
          </a:p>
        </p:txBody>
      </p:sp>
      <p:sp>
        <p:nvSpPr>
          <p:cNvPr id="73" name="Plassholder for tekst 43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6683375" y="3055938"/>
            <a:ext cx="3222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B03C8859-C157-4C59-9671-12ACBC5DB765}" type="datetime'''''''''''''''''''4''1''''''''''''''''''''''''5'''">
              <a:rPr lang="en-US" sz="1400"/>
              <a:pPr/>
              <a:t>415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2" name="Plassholder for tekst 5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60338" y="3025775"/>
            <a:ext cx="2144713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6901C5BB-AA50-48BC-AC7D-446B9DD3C3BE}" type="datetime'S''''''ykkel ''i'' bru''kb''a''r s''tan''d'':'''''''''''''">
              <a:rPr lang="en-US" sz="1800" b="1">
                <a:sym typeface="+mn-lt"/>
              </a:rPr>
              <a:pPr/>
              <a:t>Sykkel i brukbar stand:</a:t>
            </a:fld>
            <a:endParaRPr lang="nb-NO" sz="1800" b="1" dirty="0">
              <a:sym typeface="+mn-lt"/>
            </a:endParaRPr>
          </a:p>
        </p:txBody>
      </p:sp>
      <p:graphicFrame>
        <p:nvGraphicFramePr>
          <p:cNvPr id="103" name="Objekt 102"/>
          <p:cNvGraphicFramePr>
            <a:graphicFrameLocks/>
          </p:cNvGraphicFramePr>
          <p:nvPr>
            <p:custDataLst>
              <p:tags r:id="rId10"/>
            </p:custDataLst>
            <p:extLst/>
          </p:nvPr>
        </p:nvGraphicFramePr>
        <p:xfrm>
          <a:off x="571501" y="4457699"/>
          <a:ext cx="2419211" cy="2409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8" name="Diagram" r:id="rId46" imgW="2419211" imgH="2409968" progId="MSGraph.Chart.8">
                  <p:embed followColorScheme="full"/>
                </p:oleObj>
              </mc:Choice>
              <mc:Fallback>
                <p:oleObj name="Diagram" r:id="rId46" imgW="2419211" imgH="2409968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571501" y="4457699"/>
                        <a:ext cx="2419211" cy="2409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Plassholder for tekst 74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1298575" y="4700588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02CBE11-2637-404B-860F-FCC18F16A7F4}" type="datetime'''''''''''''''''11''''''''''''''''''''''''''''''''''%'''''''">
              <a:rPr lang="en-US" sz="14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11%</a:t>
            </a:fld>
            <a:endParaRPr lang="nb-NO" sz="14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6" name="Plassholder for tekst 70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722313" y="5703888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E2E2463-092E-4DF6-95F2-CE22C6CED9E6}" type="datetime'33''''''''''''''''''''''''''''''''''''''''''''%'">
              <a:rPr lang="en-US" sz="1400"/>
              <a:pPr/>
              <a:t>33%</a:t>
            </a:fld>
            <a:endParaRPr lang="nb-NO" sz="1400" dirty="0">
              <a:sym typeface="+mn-lt"/>
            </a:endParaRPr>
          </a:p>
        </p:txBody>
      </p:sp>
      <p:sp>
        <p:nvSpPr>
          <p:cNvPr id="104" name="Plassholder for tekst 68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1917700" y="4697413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68B53E7-20C3-42DB-853E-7FFCD09B169E}" type="datetime'''''''''''''''''''''''''''''''1''''''''1''''''''''''''%'''''''">
              <a:rPr lang="en-US" sz="1400">
                <a:solidFill>
                  <a:schemeClr val="bg1"/>
                </a:solidFill>
              </a:rPr>
              <a:pPr/>
              <a:t>11%</a:t>
            </a:fld>
            <a:endParaRPr lang="nb-NO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05" name="Plassholder for tekst 69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2374900" y="6010275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41A0C0C-0C9C-40E6-B621-73258539D3D8}" type="datetime'''''''''''''4''''''''''''5''''''''''''''''''''''''''''''%'''''">
              <a:rPr lang="en-US" sz="1400"/>
              <a:pPr/>
              <a:t>45%</a:t>
            </a:fld>
            <a:endParaRPr lang="nb-NO" sz="1400" dirty="0">
              <a:sym typeface="+mn-lt"/>
            </a:endParaRPr>
          </a:p>
        </p:txBody>
      </p:sp>
      <p:sp>
        <p:nvSpPr>
          <p:cNvPr id="113" name="Rektangel 112"/>
          <p:cNvSpPr/>
          <p:nvPr>
            <p:custDataLst>
              <p:tags r:id="rId15"/>
            </p:custDataLst>
          </p:nvPr>
        </p:nvSpPr>
        <p:spPr bwMode="auto">
          <a:xfrm>
            <a:off x="2967038" y="5395913"/>
            <a:ext cx="250825" cy="187325"/>
          </a:xfrm>
          <a:prstGeom prst="rect">
            <a:avLst/>
          </a:prstGeom>
          <a:solidFill>
            <a:srgbClr val="7CC8E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2" name="Rektangel 111"/>
          <p:cNvSpPr/>
          <p:nvPr>
            <p:custDataLst>
              <p:tags r:id="rId16"/>
            </p:custDataLst>
          </p:nvPr>
        </p:nvSpPr>
        <p:spPr bwMode="auto">
          <a:xfrm>
            <a:off x="2967038" y="5132388"/>
            <a:ext cx="250825" cy="187325"/>
          </a:xfrm>
          <a:prstGeom prst="rect">
            <a:avLst/>
          </a:prstGeom>
          <a:solidFill>
            <a:srgbClr val="0075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4" name="Rektangel 113"/>
          <p:cNvSpPr/>
          <p:nvPr>
            <p:custDataLst>
              <p:tags r:id="rId17"/>
            </p:custDataLst>
          </p:nvPr>
        </p:nvSpPr>
        <p:spPr bwMode="auto">
          <a:xfrm>
            <a:off x="2967038" y="5659438"/>
            <a:ext cx="250825" cy="187325"/>
          </a:xfrm>
          <a:prstGeom prst="rect">
            <a:avLst/>
          </a:prstGeom>
          <a:solidFill>
            <a:srgbClr val="BFC2C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5" name="Rektangel 114"/>
          <p:cNvSpPr/>
          <p:nvPr>
            <p:custDataLst>
              <p:tags r:id="rId18"/>
            </p:custDataLst>
          </p:nvPr>
        </p:nvSpPr>
        <p:spPr bwMode="auto">
          <a:xfrm>
            <a:off x="2967038" y="5922963"/>
            <a:ext cx="250825" cy="187325"/>
          </a:xfrm>
          <a:prstGeom prst="rect">
            <a:avLst/>
          </a:prstGeom>
          <a:solidFill>
            <a:srgbClr val="5E626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9" name="Plassholder for tekst 73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3268663" y="5654675"/>
            <a:ext cx="5286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A493086E-FF3D-4E71-B5DB-F92942E810A5}" type="datetime'''''''T''''''''o'' ''''b''''''''''''''''i''''''''''''''lar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To bilar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1" name="Plassholder for tekst 75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3268663" y="5918200"/>
            <a:ext cx="13287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2E89EBF1-8E5A-497B-8023-75D7C202C596}" type="datetime'''''''''F''l''''eir''e'' e''n''''n ''tr''''e'' bilar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Fleire enn tre bilar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8" name="Plassholder for tekst 72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3268663" y="5391150"/>
            <a:ext cx="4381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76A13740-B352-4DD7-A7E2-E8D903E09D21}" type="datetime'E''in'''''''''''''''' ''b''''''''''''''''i''''''l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Ein bil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7" name="Plassholder for tekst 71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3268663" y="5127625"/>
            <a:ext cx="7667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1D05DF97-C79E-4E61-816D-48DF312AEDBC}" type="datetime'''''I''''''n''''gen ''''b''''il''a''''''r''''''''''''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/>
              <a:t>Ingen bilar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6" name="TekstSylinder 115"/>
          <p:cNvSpPr txBox="1"/>
          <p:nvPr/>
        </p:nvSpPr>
        <p:spPr>
          <a:xfrm>
            <a:off x="373299" y="4076184"/>
            <a:ext cx="325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800" b="1" dirty="0" smtClean="0">
                <a:latin typeface="+mj-lt"/>
              </a:rPr>
              <a:t>Tilgang</a:t>
            </a:r>
            <a:r>
              <a:rPr lang="nb-NO" sz="1800" b="1" dirty="0" smtClean="0">
                <a:latin typeface="+mj-lt"/>
              </a:rPr>
              <a:t> til bil i hushaldet:</a:t>
            </a:r>
          </a:p>
        </p:txBody>
      </p:sp>
      <p:graphicFrame>
        <p:nvGraphicFramePr>
          <p:cNvPr id="117" name="Objekt 116"/>
          <p:cNvGraphicFramePr>
            <a:graphicFrameLocks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278853814"/>
              </p:ext>
            </p:extLst>
          </p:nvPr>
        </p:nvGraphicFramePr>
        <p:xfrm>
          <a:off x="4914900" y="4457699"/>
          <a:ext cx="2381389" cy="2409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9" name="Diagram" r:id="rId48" imgW="2381389" imgH="2409968" progId="MSGraph.Chart.8">
                  <p:embed followColorScheme="full"/>
                </p:oleObj>
              </mc:Choice>
              <mc:Fallback>
                <p:oleObj name="Diagram" r:id="rId48" imgW="2381389" imgH="2409968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4914900" y="4457699"/>
                        <a:ext cx="2381389" cy="2409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Plassholder for tekst 74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5011738" y="5630863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D31BE529-DAA6-4820-8AEA-FFF0B7394E13}" type="datetime'''''5''2''''''''''''''''''''''''''%'''">
              <a:rPr lang="en-US" sz="1400">
                <a:solidFill>
                  <a:schemeClr val="bg1"/>
                </a:solidFill>
              </a:rPr>
              <a:pPr/>
              <a:t>52%</a:t>
            </a:fld>
            <a:endParaRPr lang="nb-NO" sz="14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9" name="Plassholder for tekst 70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6375400" y="6335713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207CB4C-BFDA-4C85-818A-C3F010B8B7E0}" type="datetime'''''''''''''''''12''''%'''''''''''''''''''''''''">
              <a:rPr lang="en-US" sz="1400"/>
              <a:pPr/>
              <a:t>12%</a:t>
            </a:fld>
            <a:endParaRPr lang="nb-NO" sz="1400" dirty="0">
              <a:sym typeface="+mn-lt"/>
            </a:endParaRPr>
          </a:p>
        </p:txBody>
      </p:sp>
      <p:sp>
        <p:nvSpPr>
          <p:cNvPr id="118" name="Plassholder for tekst 69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6731000" y="6075363"/>
            <a:ext cx="268288" cy="212725"/>
          </a:xfrm>
          <a:prstGeom prst="rect">
            <a:avLst/>
          </a:prstGeom>
          <a:solidFill>
            <a:srgbClr val="7CC8E5"/>
          </a:solidFill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BBADE30-12EC-4F8B-98DE-80ED182EDD3B}" type="datetime'''''''''''''''''''''''''''''''''''''''''2''''''''''%'''">
              <a:rPr lang="en-US" sz="1400"/>
              <a:pPr/>
              <a:t>2%</a:t>
            </a:fld>
            <a:endParaRPr lang="nb-NO" sz="1400" dirty="0">
              <a:sym typeface="+mn-lt"/>
            </a:endParaRPr>
          </a:p>
        </p:txBody>
      </p:sp>
      <p:sp>
        <p:nvSpPr>
          <p:cNvPr id="120" name="Plassholder for tekst 68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6684963" y="5118100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044DBD45-87BA-4720-833A-5089DEADBC13}" type="datetime'''''''''''''''''''''''''''3''''3%'''''''''''''">
              <a:rPr lang="en-US" sz="1400">
                <a:solidFill>
                  <a:schemeClr val="bg1"/>
                </a:solidFill>
              </a:rPr>
              <a:pPr/>
              <a:t>33%</a:t>
            </a:fld>
            <a:endParaRPr lang="nb-NO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22" name="Rektangel 121"/>
          <p:cNvSpPr/>
          <p:nvPr>
            <p:custDataLst>
              <p:tags r:id="rId28"/>
            </p:custDataLst>
          </p:nvPr>
        </p:nvSpPr>
        <p:spPr bwMode="auto">
          <a:xfrm>
            <a:off x="7286625" y="5451475"/>
            <a:ext cx="250825" cy="187325"/>
          </a:xfrm>
          <a:prstGeom prst="rect">
            <a:avLst/>
          </a:prstGeom>
          <a:solidFill>
            <a:srgbClr val="7CC8E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5" name="Rektangel 124"/>
          <p:cNvSpPr/>
          <p:nvPr>
            <p:custDataLst>
              <p:tags r:id="rId29"/>
            </p:custDataLst>
          </p:nvPr>
        </p:nvSpPr>
        <p:spPr bwMode="auto">
          <a:xfrm>
            <a:off x="7286625" y="5978525"/>
            <a:ext cx="250825" cy="187325"/>
          </a:xfrm>
          <a:prstGeom prst="rect">
            <a:avLst/>
          </a:prstGeom>
          <a:solidFill>
            <a:srgbClr val="5E626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4" name="Rektangel 123"/>
          <p:cNvSpPr/>
          <p:nvPr>
            <p:custDataLst>
              <p:tags r:id="rId30"/>
            </p:custDataLst>
          </p:nvPr>
        </p:nvSpPr>
        <p:spPr bwMode="auto">
          <a:xfrm>
            <a:off x="7286625" y="5715000"/>
            <a:ext cx="250825" cy="187325"/>
          </a:xfrm>
          <a:prstGeom prst="rect">
            <a:avLst/>
          </a:prstGeom>
          <a:solidFill>
            <a:srgbClr val="BFC2C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3" name="Rektangel 122"/>
          <p:cNvSpPr/>
          <p:nvPr>
            <p:custDataLst>
              <p:tags r:id="rId31"/>
            </p:custDataLst>
          </p:nvPr>
        </p:nvSpPr>
        <p:spPr bwMode="auto">
          <a:xfrm>
            <a:off x="7286625" y="5187950"/>
            <a:ext cx="250825" cy="187325"/>
          </a:xfrm>
          <a:prstGeom prst="rect">
            <a:avLst/>
          </a:prstGeom>
          <a:solidFill>
            <a:srgbClr val="0075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8" name="Plassholder for tekst 73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7588250" y="5710238"/>
            <a:ext cx="657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80049929-B39D-45AC-A1BE-6DFEF3E58F4D}" type="datetime'''''V''''''e''''''''''''i''''t i''kk''''''''''j''''e'''''''''">
              <a:rPr lang="en-US" sz="1400"/>
              <a:pPr/>
              <a:t>Veit ikkje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9" name="Plassholder for tekst 75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7588250" y="5973763"/>
            <a:ext cx="14049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F2D60CAA-5EA2-4527-9592-58C0FB894038}" type="datetime'''Ik''k''''j''e'''''' ''''koll''''ekt''''i''vt''i''lbo''''''d'">
              <a:rPr lang="en-US" sz="1400"/>
              <a:pPr/>
              <a:t>Ikkje kollektivtilbod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6" name="Plassholder for tekst 71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7588250" y="5183188"/>
            <a:ext cx="3302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C4BCA83E-B93F-4950-9F96-7C56DF88D2EC}" type="datetime'''''''''''''''''''Bu''''''''''''''s''''''''s'''''''''''">
              <a:rPr lang="en-US" sz="1400"/>
              <a:pPr/>
              <a:t>Buss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7" name="Plassholder for tekst 72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7588250" y="5446713"/>
            <a:ext cx="2413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42075A00-AB8E-4B13-8EDC-ECFD2886C0E5}" type="datetime'''''''''''''B''å''''''''''''''t'''''''''''''''''''''''''''">
              <a:rPr lang="en-US" sz="1400"/>
              <a:pPr/>
              <a:t>Båt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0" name="TekstSylinder 129"/>
          <p:cNvSpPr txBox="1"/>
          <p:nvPr/>
        </p:nvSpPr>
        <p:spPr>
          <a:xfrm>
            <a:off x="4823866" y="4071978"/>
            <a:ext cx="3137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 smtClean="0">
                <a:latin typeface="+mj-lt"/>
              </a:rPr>
              <a:t>Tilgang til kollektivtransport:</a:t>
            </a:r>
          </a:p>
        </p:txBody>
      </p:sp>
      <p:sp>
        <p:nvSpPr>
          <p:cNvPr id="131" name="TekstSylinder 130"/>
          <p:cNvSpPr txBox="1"/>
          <p:nvPr/>
        </p:nvSpPr>
        <p:spPr>
          <a:xfrm>
            <a:off x="2924627" y="6385161"/>
            <a:ext cx="808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>
                <a:latin typeface="+mj-lt"/>
              </a:rPr>
              <a:t>N: 414</a:t>
            </a:r>
          </a:p>
        </p:txBody>
      </p:sp>
      <p:sp>
        <p:nvSpPr>
          <p:cNvPr id="132" name="TekstSylinder 131"/>
          <p:cNvSpPr txBox="1"/>
          <p:nvPr/>
        </p:nvSpPr>
        <p:spPr>
          <a:xfrm>
            <a:off x="7266206" y="6397936"/>
            <a:ext cx="808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>
                <a:latin typeface="+mj-lt"/>
              </a:rPr>
              <a:t>N: 429</a:t>
            </a:r>
          </a:p>
        </p:txBody>
      </p:sp>
      <p:sp>
        <p:nvSpPr>
          <p:cNvPr id="13" name="Rektangel 12"/>
          <p:cNvSpPr/>
          <p:nvPr>
            <p:custDataLst>
              <p:tags r:id="rId36"/>
            </p:custDataLst>
          </p:nvPr>
        </p:nvSpPr>
        <p:spPr bwMode="auto">
          <a:xfrm>
            <a:off x="7380288" y="3173413"/>
            <a:ext cx="250825" cy="18732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Rektangel 13"/>
          <p:cNvSpPr/>
          <p:nvPr>
            <p:custDataLst>
              <p:tags r:id="rId37"/>
            </p:custDataLst>
          </p:nvPr>
        </p:nvSpPr>
        <p:spPr bwMode="auto">
          <a:xfrm>
            <a:off x="7380288" y="3436938"/>
            <a:ext cx="250825" cy="1873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8" name="Plassholder for tekst 48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7681913" y="3168650"/>
            <a:ext cx="78581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E3D54565-CBC2-4D86-AA21-613A8A98ED8A}" type="datetime'''''''H''ar'''''' ''''''t''''i''''lg''''a''n''''''g'''''''''">
              <a:rPr lang="en-US" sz="1400"/>
              <a:pPr/>
              <a:t>Har tilgang</a:t>
            </a:fld>
            <a:endParaRPr lang="nb-NO" sz="1400" dirty="0">
              <a:sym typeface="+mn-lt"/>
            </a:endParaRPr>
          </a:p>
        </p:txBody>
      </p:sp>
      <p:sp>
        <p:nvSpPr>
          <p:cNvPr id="79" name="Plassholder for tekst 49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7681913" y="3432175"/>
            <a:ext cx="11604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1A29C223-2E09-4745-B95F-4EED7DB18398}" type="datetime'''H''''a''''''r ''i''''''kk''j''''e'''''''' t''ilgan''''g'''''">
              <a:rPr lang="en-US" sz="1400"/>
              <a:pPr/>
              <a:t>Har ikkje tilgang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8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44905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" name="think-cell Slide" r:id="rId28" imgW="364" imgH="333" progId="TCLayout.ActiveDocument.1">
                  <p:embed/>
                </p:oleObj>
              </mc:Choice>
              <mc:Fallback>
                <p:oleObj name="think-cell Slide" r:id="rId28" imgW="364" imgH="33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kumimoji="0" lang="nb-NO" sz="140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58204" cy="774720"/>
          </a:xfrm>
        </p:spPr>
        <p:txBody>
          <a:bodyPr/>
          <a:lstStyle/>
          <a:p>
            <a:r>
              <a:rPr lang="nn-NO" sz="3600" dirty="0" smtClean="0"/>
              <a:t>Parkering på Fosshaugane og ved bustaden</a:t>
            </a:r>
            <a:endParaRPr lang="nn-NO" sz="3600" dirty="0"/>
          </a:p>
        </p:txBody>
      </p:sp>
      <p:graphicFrame>
        <p:nvGraphicFramePr>
          <p:cNvPr id="51" name="Objekt 50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637912638"/>
              </p:ext>
            </p:extLst>
          </p:nvPr>
        </p:nvGraphicFramePr>
        <p:xfrm>
          <a:off x="3352800" y="4190999"/>
          <a:ext cx="1943152" cy="2409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" name="Diagram" r:id="rId30" imgW="1943152" imgH="2409968" progId="MSGraph.Chart.8">
                  <p:embed followColorScheme="full"/>
                </p:oleObj>
              </mc:Choice>
              <mc:Fallback>
                <p:oleObj name="Diagram" r:id="rId30" imgW="1943152" imgH="2409968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352800" y="4190999"/>
                        <a:ext cx="1943152" cy="2409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Plassholder for tekst 253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39775" y="4332288"/>
            <a:ext cx="25876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9E8CB9D8-FCFD-4607-B2F5-02342CA00C8B}" type="datetime'Å''rs''''kort/ha''lvår''''skort ''p''''å F''oss''h''aug''ane'">
              <a:rPr lang="en-US" sz="1400"/>
              <a:pPr/>
              <a:t>Årskort/halvårskort på Fosshaugane</a:t>
            </a:fld>
            <a:endParaRPr lang="nb-NO" sz="1400" dirty="0">
              <a:sym typeface="+mn-lt"/>
            </a:endParaRPr>
          </a:p>
        </p:txBody>
      </p:sp>
      <p:sp>
        <p:nvSpPr>
          <p:cNvPr id="94" name="Plassholder for tekst 287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3844925" y="6227763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02B906AF-DE53-47B5-A271-13ACA0B81126}" type="datetime'''''''''1''''''0''''''''''''''''''''''''''%''''''''''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10%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5" name="Plassholder for tekst 278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512888" y="5913438"/>
            <a:ext cx="181451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BD286ACB-F20E-4840-B2E6-4F9F2708888A}" type="datetime'''Par''''k''''''''''ering ''i p''''''arkeri''ng''''sh''us'''">
              <a:rPr lang="en-US" sz="1400"/>
              <a:pPr/>
              <a:t>Parkering i parkeringshus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3" name="Plassholder for tekst 286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3730625" y="5913438"/>
            <a:ext cx="2682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5B0B8A08-5D1C-419F-AAD0-F6E9A367665C}" type="datetime'7''''''''''''''''''''''''''''''''''''''''''''''%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7%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1" name="Plassholder for tekst 284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3654425" y="5280025"/>
            <a:ext cx="2682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D634A6FA-5406-46F8-B5C0-4966C74ABE86}" type="datetime'''''''''''5''''''''''''''''''''''''''%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5%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6" name="Plassholder for tekst 279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951163" y="6227763"/>
            <a:ext cx="3762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5A30009F-CEAE-4019-9451-12956ACFB916}" type="datetime'''''''''''''''''''''A''''nn''''a'''''''''''''''''">
              <a:rPr lang="en-US" sz="1400"/>
              <a:pPr/>
              <a:t>Anna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0" name="Plassholder for tekst 283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3616325" y="4960938"/>
            <a:ext cx="2682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CE8A43D3-B960-4603-86F3-ED665462D234}" type="datetime'4''''''''''''''%''''''''''''''''''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4%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" name="Plassholder for tekst 285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3559175" y="5599113"/>
            <a:ext cx="2682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80879758-7FB6-4A77-83D5-6E2FA40A9284}" type="datetime'''''''''''''''''2''''''''''''''%''''''''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2%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4" name="Plassholder for tekst 277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77850" y="5599113"/>
            <a:ext cx="27495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D2647610-8967-4903-A5E3-4C10D87DCB5C}" type="datetime'P''ar''kerin''g i vei'','' ga''te,'' pl''''ass - med avgift'''">
              <a:rPr lang="en-US" sz="1400"/>
              <a:pPr/>
              <a:t>Parkering i vei, gate, plass - med avgift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3" name="Plassholder for tekst 276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566738" y="5280025"/>
            <a:ext cx="27606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1BE116A8-C5B0-45F0-8B3A-8170A6E64753}" type="datetime'''Parke''ring i vei, g''''ate, p''lass ''- ''uten ''av''gift'">
              <a:rPr lang="en-US" sz="1400"/>
              <a:pPr/>
              <a:t>Parkering i vei, gate, plass - uten avgift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2" name="Plassholder for tekst 275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704850" y="4960938"/>
            <a:ext cx="26225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1A9741B8-52E3-4869-A638-3A19FD7AB395}" type="datetime'''A''v''gi''f''t p''''er tim''e uta''nfor Fossh''augan''''e'''">
              <a:rPr lang="en-US" sz="1400"/>
              <a:pPr/>
              <a:t>Avgift per time utanfor Fosshaugane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9" name="Plassholder for tekst 28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4168775" y="4646613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F4B56D5E-D63B-4065-9FB0-B53196300EC9}" type="datetime'''''''''''''''''''''''''''''''''''''''''''''2''''0''''''''%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20%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8" name="Plassholder for tekst 281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5216525" y="4332288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AD31457D-18E4-4C4C-BA12-62ED84665B8D}" type="datetime'''''''''''''''''''''''5''''''''2''%''''''''''''''''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52%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1" name="Plassholder for tekst 274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060450" y="4646613"/>
            <a:ext cx="22669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3D8CCBB9-2B65-4E9D-B6A1-E0126782A592}" type="datetime'Avg''i''''f''t'' ''per ti''m''e ''p''å Foss''''''hauga''ne'">
              <a:rPr lang="en-US" sz="1400"/>
              <a:pPr/>
              <a:t>Avgift per time på Fosshaugane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5" name="TekstSylinder 94"/>
          <p:cNvSpPr txBox="1"/>
          <p:nvPr/>
        </p:nvSpPr>
        <p:spPr>
          <a:xfrm>
            <a:off x="733704" y="1247565"/>
            <a:ext cx="77680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 smtClean="0">
                <a:latin typeface="+mj-lt"/>
              </a:rPr>
              <a:t>Like over halvparten av dei som pleier å køyre bil til Fosshaugane har årskort eller halvårskort for parkering på Fosshaugane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 smtClean="0">
                <a:latin typeface="+mj-lt"/>
              </a:rPr>
              <a:t>20 prosent parkerer og betaler avgift per time på Fosshaugane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 smtClean="0">
                <a:latin typeface="+mj-lt"/>
              </a:rPr>
              <a:t>Om lag 30 prosent parkerer utanfor campusområdet på Fosshaugane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+mj-lt"/>
              </a:rPr>
              <a:t>87 prosent av </a:t>
            </a:r>
            <a:r>
              <a:rPr lang="nb-NO" sz="2000" dirty="0" err="1">
                <a:latin typeface="+mj-lt"/>
              </a:rPr>
              <a:t>respondentane</a:t>
            </a:r>
            <a:r>
              <a:rPr lang="nb-NO" sz="2000" dirty="0">
                <a:latin typeface="+mj-lt"/>
              </a:rPr>
              <a:t> har tilgang til parkering på eiga tomt ved bustaden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+mj-lt"/>
              </a:rPr>
              <a:t>13 prosent parkerer </a:t>
            </a:r>
            <a:r>
              <a:rPr lang="nb-NO" sz="2000" dirty="0" err="1">
                <a:latin typeface="+mj-lt"/>
              </a:rPr>
              <a:t>utanfor</a:t>
            </a:r>
            <a:r>
              <a:rPr lang="nb-NO" sz="2000" dirty="0">
                <a:latin typeface="+mj-lt"/>
              </a:rPr>
              <a:t> eiga </a:t>
            </a:r>
            <a:r>
              <a:rPr lang="nb-NO" sz="2000" dirty="0" smtClean="0">
                <a:latin typeface="+mj-lt"/>
              </a:rPr>
              <a:t>tomt</a:t>
            </a:r>
            <a:endParaRPr lang="nb-NO" sz="2000" dirty="0">
              <a:latin typeface="+mj-lt"/>
            </a:endParaRPr>
          </a:p>
        </p:txBody>
      </p:sp>
      <p:sp>
        <p:nvSpPr>
          <p:cNvPr id="96" name="TekstSylinder 95"/>
          <p:cNvSpPr txBox="1"/>
          <p:nvPr/>
        </p:nvSpPr>
        <p:spPr>
          <a:xfrm>
            <a:off x="4523999" y="602148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latin typeface="+mj-lt"/>
              </a:rPr>
              <a:t>N: 211</a:t>
            </a:r>
          </a:p>
        </p:txBody>
      </p:sp>
      <p:graphicFrame>
        <p:nvGraphicFramePr>
          <p:cNvPr id="22" name="Objekt 21"/>
          <p:cNvGraphicFramePr>
            <a:graphicFrameLocks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016405283"/>
              </p:ext>
            </p:extLst>
          </p:nvPr>
        </p:nvGraphicFramePr>
        <p:xfrm>
          <a:off x="6362700" y="4152900"/>
          <a:ext cx="1971519" cy="1981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" name="Diagram" r:id="rId32" imgW="1971519" imgH="1981248" progId="MSGraph.Chart.8">
                  <p:embed followColorScheme="full"/>
                </p:oleObj>
              </mc:Choice>
              <mc:Fallback>
                <p:oleObj name="Diagram" r:id="rId32" imgW="1971519" imgH="1981248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362700" y="4152900"/>
                        <a:ext cx="1971519" cy="1981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Plassholder for tekst 29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6900863" y="4403725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8881677-9D65-4F1B-B24A-C523266AA189}" type="datetime'1''''''''''''3''''''''''''''''''''''%'''''''''''''''">
              <a:rPr lang="en-US" sz="1400"/>
              <a:pPr/>
              <a:t>13%</a:t>
            </a:fld>
            <a:endParaRPr lang="nb-NO" sz="1400" dirty="0">
              <a:sym typeface="+mn-lt"/>
            </a:endParaRPr>
          </a:p>
        </p:txBody>
      </p:sp>
      <p:sp>
        <p:nvSpPr>
          <p:cNvPr id="24" name="Plassholder for tekst 28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7446963" y="5670550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3CC1361-F33B-4BDE-9484-9DC16A3BD2DE}" type="datetime'''''''''''''''''''8''''7''''''''''''''''''''''''''''''''%'''''">
              <a:rPr lang="en-US" sz="1400">
                <a:solidFill>
                  <a:schemeClr val="bg1"/>
                </a:solidFill>
              </a:rPr>
              <a:pPr/>
              <a:t>87%</a:t>
            </a:fld>
            <a:endParaRPr lang="nb-NO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5" name="Rektangel 24"/>
          <p:cNvSpPr/>
          <p:nvPr>
            <p:custDataLst>
              <p:tags r:id="rId22"/>
            </p:custDataLst>
          </p:nvPr>
        </p:nvSpPr>
        <p:spPr bwMode="auto">
          <a:xfrm>
            <a:off x="6251575" y="6221413"/>
            <a:ext cx="250825" cy="1873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6" name="Rektangel 25"/>
          <p:cNvSpPr/>
          <p:nvPr>
            <p:custDataLst>
              <p:tags r:id="rId23"/>
            </p:custDataLst>
          </p:nvPr>
        </p:nvSpPr>
        <p:spPr bwMode="auto">
          <a:xfrm>
            <a:off x="6251575" y="6484938"/>
            <a:ext cx="250825" cy="18732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7" name="Plassholder for tekst 3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553200" y="6480175"/>
            <a:ext cx="19843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8FFB115F-6F42-4ECB-9545-CD9EB77734AF}" type="datetime'Pa''''''r''''ker''''in''''g u''t''an''f''''or'' ''eiga tomt'''">
              <a:rPr lang="en-US" sz="1400"/>
              <a:pPr/>
              <a:t>Parkering utanfor eiga tomt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8" name="Plassholder for tekst 31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6553200" y="6216650"/>
            <a:ext cx="162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5057CDEF-B51A-486E-B338-04093F56DF2D}" type="datetime'''Parke''rin''''g'''' på'' ''e''iga'''''''' t''om''''''''t'''">
              <a:rPr lang="en-US" sz="1400"/>
              <a:pPr/>
              <a:t>Parkering på eiga tomt</a:t>
            </a:fld>
            <a:endParaRPr lang="nb-NO" sz="1400" dirty="0">
              <a:sym typeface="+mn-lt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2033587" y="3824386"/>
            <a:ext cx="2373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>
                <a:latin typeface="+mj-lt"/>
              </a:rPr>
              <a:t>Parkering på Fosshaugane</a:t>
            </a:r>
            <a:endParaRPr lang="nb-NO" sz="1400" b="1" dirty="0">
              <a:latin typeface="+mj-lt"/>
            </a:endParaRPr>
          </a:p>
        </p:txBody>
      </p:sp>
      <p:sp>
        <p:nvSpPr>
          <p:cNvPr id="30" name="TekstSylinder 29"/>
          <p:cNvSpPr txBox="1"/>
          <p:nvPr/>
        </p:nvSpPr>
        <p:spPr>
          <a:xfrm>
            <a:off x="6280427" y="3826097"/>
            <a:ext cx="2373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>
                <a:latin typeface="+mj-lt"/>
              </a:rPr>
              <a:t>Parkering ved bustaden </a:t>
            </a:r>
            <a:endParaRPr lang="nb-NO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95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58204" cy="774720"/>
          </a:xfrm>
        </p:spPr>
        <p:txBody>
          <a:bodyPr/>
          <a:lstStyle/>
          <a:p>
            <a:r>
              <a:rPr lang="nb-NO" sz="3600" dirty="0" smtClean="0"/>
              <a:t>Kapasitet for parkering på reiser til Fosshaugane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87208" cy="4525963"/>
          </a:xfrm>
        </p:spPr>
        <p:txBody>
          <a:bodyPr/>
          <a:lstStyle/>
          <a:p>
            <a:r>
              <a:rPr lang="nn-NO" sz="2400" dirty="0" smtClean="0"/>
              <a:t>Ved å ta utgangspunkt i tal på parkeringsplassar som finnest på Fosshaugane i dag har vi forsøkt å anslå i kor stor grad kapasiteten er utnytta</a:t>
            </a:r>
          </a:p>
          <a:p>
            <a:r>
              <a:rPr lang="nn-NO" sz="2400" dirty="0" smtClean="0"/>
              <a:t>Ut i frå tal på tilsette ved dei ulike institusjonane, og kor stod del av respondentane som seier at dei køyrer bil til Fosshaugane, kan vi finne eit «dags-behov» for parkeringsplassar på Fosshaugane</a:t>
            </a:r>
          </a:p>
          <a:p>
            <a:r>
              <a:rPr lang="nn-NO" sz="2400" dirty="0" smtClean="0"/>
              <a:t>Det har vist seg å vere vanskeleg å bruke data vi har samla inn til å gjere ei slik utrekning, dette </a:t>
            </a:r>
            <a:r>
              <a:rPr lang="nn-NO" sz="2400" dirty="0" err="1" smtClean="0"/>
              <a:t>pga</a:t>
            </a:r>
            <a:r>
              <a:rPr lang="nn-NO" sz="2400" dirty="0" smtClean="0"/>
              <a:t> at utvalet </a:t>
            </a:r>
            <a:r>
              <a:rPr lang="nn-NO" sz="2400" dirty="0" err="1" smtClean="0"/>
              <a:t>moglegeins</a:t>
            </a:r>
            <a:r>
              <a:rPr lang="nn-NO" sz="2400" dirty="0" smtClean="0"/>
              <a:t> ikkje er heilt representativt med tanke på kor ofte og kor langt respondentane reiser til og frå Fosshaugane</a:t>
            </a:r>
          </a:p>
        </p:txBody>
      </p:sp>
    </p:spTree>
    <p:extLst>
      <p:ext uri="{BB962C8B-B14F-4D97-AF65-F5344CB8AC3E}">
        <p14:creationId xmlns:p14="http://schemas.microsoft.com/office/powerpoint/2010/main" val="1888909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9" name="think-cell Slide" r:id="rId38" imgW="364" imgH="333" progId="TCLayout.ActiveDocument.1">
                  <p:embed/>
                </p:oleObj>
              </mc:Choice>
              <mc:Fallback>
                <p:oleObj name="think-cell Slide" r:id="rId38" imgW="364" imgH="33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kumimoji="0" lang="nb-NO" sz="140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2849" y="147391"/>
            <a:ext cx="8258204" cy="703282"/>
          </a:xfrm>
        </p:spPr>
        <p:txBody>
          <a:bodyPr/>
          <a:lstStyle/>
          <a:p>
            <a:r>
              <a:rPr lang="nn-NO" sz="3600" dirty="0" smtClean="0"/>
              <a:t>Kollektivtilbodet på reiser til Fosshaugane er relativt dårleg</a:t>
            </a:r>
            <a:endParaRPr lang="nn-NO" sz="3600" dirty="0"/>
          </a:p>
        </p:txBody>
      </p:sp>
      <p:graphicFrame>
        <p:nvGraphicFramePr>
          <p:cNvPr id="64" name="Objekt 63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342900" y="4038601"/>
          <a:ext cx="2457398" cy="2457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" name="Diagram" r:id="rId40" imgW="2457398" imgH="2457307" progId="MSGraph.Chart.8">
                  <p:embed followColorScheme="full"/>
                </p:oleObj>
              </mc:Choice>
              <mc:Fallback>
                <p:oleObj name="Diagram" r:id="rId40" imgW="2457398" imgH="2457307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342900" y="4038601"/>
                        <a:ext cx="2457398" cy="2457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Plassholder for tekst 168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270000" y="4202113"/>
            <a:ext cx="2682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07839A4-0033-4DD1-B7C3-13164EEF514F}" type="datetime'''''''''''''6''''''%''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6%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" name="Plassholder for tekst 166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463550" y="5253038"/>
            <a:ext cx="2682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EBB7956-D665-4C6B-8791-67A1C3EB4069}" type="datetime'''9''%'''''''''''''''''''''''''''">
              <a:rPr lang="en-US" sz="14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9%</a:t>
            </a:fld>
            <a:endParaRPr lang="nb-NO" sz="14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2" name="Plassholder for tekst 167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98500" y="4567238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52C44F4-EF97-4571-881D-63429C4F8CF0}" type="datetime'1''6''%'''''''''''''''''''">
              <a:rPr lang="en-US" sz="14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16%</a:t>
            </a:fld>
            <a:endParaRPr lang="nb-NO" sz="14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5" name="Plassholder for tekst 160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2157413" y="4648200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FDC7186-D53E-4932-A0F8-023D9AEB2C65}" type="datetime'''''''''''''''''''''''''''''3''''1''''''''''''%'''''''''''''''">
              <a:rPr lang="en-US" sz="1400">
                <a:solidFill>
                  <a:schemeClr val="bg1"/>
                </a:solidFill>
              </a:rPr>
              <a:pPr/>
              <a:t>31%</a:t>
            </a:fld>
            <a:endParaRPr lang="nb-NO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66" name="Plassholder for tekst 161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1936750" y="5921375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CB63A5D-AD4F-4FCC-80AC-F0C3BB0B2D59}" type="datetime'''''''1''''''''8''''''''''''''''''''''''''''''''''''''''%'''''">
              <a:rPr lang="en-US" sz="1400"/>
              <a:pPr/>
              <a:t>18%</a:t>
            </a:fld>
            <a:endParaRPr lang="nb-NO" sz="1400" dirty="0">
              <a:sym typeface="+mn-lt"/>
            </a:endParaRPr>
          </a:p>
        </p:txBody>
      </p:sp>
      <p:sp>
        <p:nvSpPr>
          <p:cNvPr id="67" name="Plassholder for tekst 16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890588" y="5946775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278D344-FC53-47CD-BC19-2A92D1735941}" type="datetime'''''''''2''''''''0''''''''''%'''''''''''''''''''">
              <a:rPr lang="en-US" sz="1400"/>
              <a:pPr/>
              <a:t>20%</a:t>
            </a:fld>
            <a:endParaRPr lang="nb-NO" sz="1400" dirty="0">
              <a:sym typeface="+mn-lt"/>
            </a:endParaRPr>
          </a:p>
        </p:txBody>
      </p:sp>
      <p:sp>
        <p:nvSpPr>
          <p:cNvPr id="81" name="Rektangel 80"/>
          <p:cNvSpPr/>
          <p:nvPr>
            <p:custDataLst>
              <p:tags r:id="rId11"/>
            </p:custDataLst>
          </p:nvPr>
        </p:nvSpPr>
        <p:spPr bwMode="auto">
          <a:xfrm>
            <a:off x="2894013" y="5570538"/>
            <a:ext cx="250825" cy="187325"/>
          </a:xfrm>
          <a:prstGeom prst="rect">
            <a:avLst/>
          </a:prstGeom>
          <a:solidFill>
            <a:srgbClr val="3A3C3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2" name="Rektangel 81"/>
          <p:cNvSpPr/>
          <p:nvPr>
            <p:custDataLst>
              <p:tags r:id="rId12"/>
            </p:custDataLst>
          </p:nvPr>
        </p:nvSpPr>
        <p:spPr bwMode="auto">
          <a:xfrm>
            <a:off x="2894013" y="5834063"/>
            <a:ext cx="250825" cy="18732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9" name="Rektangel 78"/>
          <p:cNvSpPr/>
          <p:nvPr>
            <p:custDataLst>
              <p:tags r:id="rId13"/>
            </p:custDataLst>
          </p:nvPr>
        </p:nvSpPr>
        <p:spPr bwMode="auto">
          <a:xfrm>
            <a:off x="2894013" y="5043488"/>
            <a:ext cx="250825" cy="187325"/>
          </a:xfrm>
          <a:prstGeom prst="rect">
            <a:avLst/>
          </a:prstGeom>
          <a:solidFill>
            <a:srgbClr val="BFC2C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8" name="Rektangel 77"/>
          <p:cNvSpPr/>
          <p:nvPr>
            <p:custDataLst>
              <p:tags r:id="rId14"/>
            </p:custDataLst>
          </p:nvPr>
        </p:nvSpPr>
        <p:spPr bwMode="auto">
          <a:xfrm>
            <a:off x="2894013" y="4779963"/>
            <a:ext cx="250825" cy="187325"/>
          </a:xfrm>
          <a:prstGeom prst="rect">
            <a:avLst/>
          </a:prstGeom>
          <a:solidFill>
            <a:srgbClr val="7CC8E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7" name="Rektangel 76"/>
          <p:cNvSpPr/>
          <p:nvPr>
            <p:custDataLst>
              <p:tags r:id="rId15"/>
            </p:custDataLst>
          </p:nvPr>
        </p:nvSpPr>
        <p:spPr bwMode="auto">
          <a:xfrm>
            <a:off x="2894013" y="4516438"/>
            <a:ext cx="250825" cy="187325"/>
          </a:xfrm>
          <a:prstGeom prst="rect">
            <a:avLst/>
          </a:prstGeom>
          <a:solidFill>
            <a:srgbClr val="0075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0" name="Rektangel 79"/>
          <p:cNvSpPr/>
          <p:nvPr>
            <p:custDataLst>
              <p:tags r:id="rId16"/>
            </p:custDataLst>
          </p:nvPr>
        </p:nvSpPr>
        <p:spPr bwMode="auto">
          <a:xfrm>
            <a:off x="2894013" y="5307013"/>
            <a:ext cx="250825" cy="187325"/>
          </a:xfrm>
          <a:prstGeom prst="rect">
            <a:avLst/>
          </a:prstGeom>
          <a:solidFill>
            <a:srgbClr val="5E626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5" name="Plassholder for tekst 170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3195638" y="5565775"/>
            <a:ext cx="13477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B4BE2452-4FFB-4E71-99A2-EFCDA40C5866}" type="datetime'O''v''er'''''''' 1'',5'' ''ki''l''''ome''''''''ter'">
              <a:rPr lang="en-US" sz="1400"/>
              <a:pPr marL="0" indent="0">
                <a:spcBef>
                  <a:spcPct val="0"/>
                </a:spcBef>
                <a:buNone/>
              </a:pPr>
              <a:t>Over 1,5 kilometer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6" name="Plassholder for tekst 171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3195638" y="5829300"/>
            <a:ext cx="657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F560F4CE-E4B0-4070-99D5-998735D223C8}" type="datetime'''Ve''i''''''t i''''''''k''''''''''''k''''''''''j''''''e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Veit ikkje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4" name="Plassholder for tekst 169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3195638" y="5302250"/>
            <a:ext cx="11842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4F62A513-7DE9-41B1-9977-28624091D2CD}" type="datetime'''''''1'' -'''''''' 1'''',5 ''''''k''''i''lo''''m''e''''te''r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1 - 1,5 kilometer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8" name="Plassholder for tekst 163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3195638" y="4511675"/>
            <a:ext cx="16700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25237E22-45D3-45AF-AF67-247515A35C35}" type="datetime'2''''50 m''''''et''e''''''r ell''''e''r ''''m''ind''''r''''e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/>
              <a:t>250 meter eller mindre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0" name="Plassholder for tekst 165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3195638" y="5038725"/>
            <a:ext cx="17081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7049A244-2863-43D9-8792-C30E605A5801}" type="datetime'500 ''''''me''''te''r ''-'' 1'' k''''''il''om''''''et''er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500 meter - 1 kilometer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9" name="Plassholder for tekst 164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3195638" y="4775200"/>
            <a:ext cx="115411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6C6E99AA-FD75-457D-8607-44EE0E6C30F4}" type="datetime'2''''''5''''''''''''''0 ''''- 500'''' ''me''te''''''''''''r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/>
              <a:t>250 - 500 meter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83" name="Objekt 82"/>
          <p:cNvGraphicFramePr>
            <a:graphicFrameLocks/>
          </p:cNvGraphicFramePr>
          <p:nvPr>
            <p:custDataLst>
              <p:tags r:id="rId23"/>
            </p:custDataLst>
            <p:extLst/>
          </p:nvPr>
        </p:nvGraphicFramePr>
        <p:xfrm>
          <a:off x="5029201" y="4114800"/>
          <a:ext cx="2419211" cy="2390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" name="Diagram" r:id="rId42" imgW="2419211" imgH="2390632" progId="MSGraph.Chart.8">
                  <p:embed followColorScheme="full"/>
                </p:oleObj>
              </mc:Choice>
              <mc:Fallback>
                <p:oleObj name="Diagram" r:id="rId42" imgW="2419211" imgH="2390632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5029201" y="4114800"/>
                        <a:ext cx="2419211" cy="2390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Plassholder for tekst 172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6332538" y="4276725"/>
            <a:ext cx="2682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ED7D98E-100B-43BB-B3AE-6ECFC92F7D14}" type="datetime'''''''''''''''''''''''''''8''''''''''''%'''''">
              <a:rPr lang="en-US" sz="1400">
                <a:solidFill>
                  <a:schemeClr val="bg1"/>
                </a:solidFill>
              </a:rPr>
              <a:pPr/>
              <a:t>8%</a:t>
            </a:fld>
            <a:endParaRPr lang="nb-NO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85" name="Plassholder for tekst 173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6902450" y="4899025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311200E-2350-4E8A-875E-D735AA59E9D4}" type="datetime'''''''''''2''''4''''%'''''''''''''''''''''''''''''''">
              <a:rPr lang="en-US" sz="1400"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24%</a:t>
            </a:fld>
            <a:endParaRPr lang="nb-NO" sz="1400" dirty="0">
              <a:sym typeface="+mn-lt"/>
            </a:endParaRPr>
          </a:p>
        </p:txBody>
      </p:sp>
      <p:sp>
        <p:nvSpPr>
          <p:cNvPr id="86" name="Plassholder for tekst 174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6018213" y="6138863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836AA86-4E5B-4D75-8A93-DE0DE69A5F79}" type="datetime'''''''''''''''''''''''''3''8''''''''''''''''''''''''''%'''''">
              <a:rPr lang="en-US" sz="1400"/>
              <a:pPr/>
              <a:t>38%</a:t>
            </a:fld>
            <a:endParaRPr lang="nb-NO" sz="1400" dirty="0">
              <a:sym typeface="+mn-lt"/>
            </a:endParaRPr>
          </a:p>
        </p:txBody>
      </p:sp>
      <p:sp>
        <p:nvSpPr>
          <p:cNvPr id="114" name="Plassholder for tekst 187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5338763" y="4675188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953101E-4251-4A27-9358-22D950D94B49}" type="datetime'''3''''''''''''''0''''''''''''''''''''''''''''''''''''%'''">
              <a:rPr lang="en-US" sz="14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30%</a:t>
            </a:fld>
            <a:endParaRPr lang="nb-NO" sz="14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9" name="Rektangel 118"/>
          <p:cNvSpPr/>
          <p:nvPr>
            <p:custDataLst>
              <p:tags r:id="rId28"/>
            </p:custDataLst>
          </p:nvPr>
        </p:nvSpPr>
        <p:spPr bwMode="auto">
          <a:xfrm>
            <a:off x="7502525" y="5461000"/>
            <a:ext cx="250825" cy="187325"/>
          </a:xfrm>
          <a:prstGeom prst="rect">
            <a:avLst/>
          </a:prstGeom>
          <a:solidFill>
            <a:srgbClr val="5E626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7" name="Rektangel 116"/>
          <p:cNvSpPr/>
          <p:nvPr>
            <p:custDataLst>
              <p:tags r:id="rId29"/>
            </p:custDataLst>
          </p:nvPr>
        </p:nvSpPr>
        <p:spPr bwMode="auto">
          <a:xfrm>
            <a:off x="7502525" y="4933950"/>
            <a:ext cx="250825" cy="187325"/>
          </a:xfrm>
          <a:prstGeom prst="rect">
            <a:avLst/>
          </a:prstGeom>
          <a:solidFill>
            <a:srgbClr val="7CC8E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8" name="Rektangel 117"/>
          <p:cNvSpPr/>
          <p:nvPr>
            <p:custDataLst>
              <p:tags r:id="rId30"/>
            </p:custDataLst>
          </p:nvPr>
        </p:nvSpPr>
        <p:spPr bwMode="auto">
          <a:xfrm>
            <a:off x="7502525" y="5197475"/>
            <a:ext cx="250825" cy="187325"/>
          </a:xfrm>
          <a:prstGeom prst="rect">
            <a:avLst/>
          </a:prstGeom>
          <a:solidFill>
            <a:srgbClr val="BFC2C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6" name="Rektangel 115"/>
          <p:cNvSpPr/>
          <p:nvPr>
            <p:custDataLst>
              <p:tags r:id="rId31"/>
            </p:custDataLst>
          </p:nvPr>
        </p:nvSpPr>
        <p:spPr bwMode="auto">
          <a:xfrm>
            <a:off x="7502525" y="4670425"/>
            <a:ext cx="250825" cy="187325"/>
          </a:xfrm>
          <a:prstGeom prst="rect">
            <a:avLst/>
          </a:prstGeom>
          <a:solidFill>
            <a:srgbClr val="0075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9" name="Plassholder for tekst 177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7804150" y="5192713"/>
            <a:ext cx="6762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2D49746D-D0C3-4578-9D9C-5656FCAB451A}" type="datetime'S''''''''''je''''''''l''''''dn''''''''''a''''r''''''''e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Sjeldnare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7" name="Plassholder for tekst 175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7804150" y="4665663"/>
            <a:ext cx="9826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ED1C2962-C9B2-47C8-BB85-827C4751F551}" type="datetime'K''''va''''r'''' ''''''h''a''lv''''t''i''me''''''''''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/>
              <a:t>Kvar halvtime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8" name="Plassholder for tekst 176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7804150" y="4929188"/>
            <a:ext cx="11620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3FA76032-C2E4-41A8-A4D9-B7C6D2CA5D71}" type="datetime'E''i''''''n ''g''''o''''''''''ng'''' i'''' ti''''''''me''n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Ein gong i timen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5" name="Plassholder for tekst 188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7804150" y="5456238"/>
            <a:ext cx="657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D9517D66-B932-45DA-825B-46511043755B}" type="datetime'''''''''''''''''V''''''e''''it ''i''k''''''''kje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Veit ikkje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0" name="TekstSylinder 119"/>
          <p:cNvSpPr txBox="1"/>
          <p:nvPr/>
        </p:nvSpPr>
        <p:spPr>
          <a:xfrm>
            <a:off x="452849" y="3649147"/>
            <a:ext cx="360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 smtClean="0">
                <a:latin typeface="+mj-lt"/>
              </a:rPr>
              <a:t>Avstand frå bustad til haldeplass</a:t>
            </a:r>
            <a:endParaRPr lang="nb-NO" sz="1800" b="1" dirty="0">
              <a:latin typeface="+mj-lt"/>
            </a:endParaRPr>
          </a:p>
        </p:txBody>
      </p:sp>
      <p:sp>
        <p:nvSpPr>
          <p:cNvPr id="121" name="TekstSylinder 120"/>
          <p:cNvSpPr txBox="1"/>
          <p:nvPr/>
        </p:nvSpPr>
        <p:spPr>
          <a:xfrm>
            <a:off x="5024298" y="3646012"/>
            <a:ext cx="411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 smtClean="0">
                <a:latin typeface="+mj-lt"/>
              </a:rPr>
              <a:t>Avgangsfrekvens på kollektivtransporten</a:t>
            </a:r>
            <a:endParaRPr lang="nb-NO" sz="1800" b="1" dirty="0">
              <a:latin typeface="+mj-lt"/>
            </a:endParaRPr>
          </a:p>
        </p:txBody>
      </p:sp>
      <p:sp>
        <p:nvSpPr>
          <p:cNvPr id="122" name="TekstSylinder 121"/>
          <p:cNvSpPr txBox="1"/>
          <p:nvPr/>
        </p:nvSpPr>
        <p:spPr>
          <a:xfrm>
            <a:off x="342900" y="1417638"/>
            <a:ext cx="834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 smtClean="0">
                <a:latin typeface="+mj-lt"/>
              </a:rPr>
              <a:t>Om lag ein tredjedel av respondentane bur under 250 meter frå ein haldeplass for kollektivtransporten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 smtClean="0">
                <a:latin typeface="+mj-lt"/>
              </a:rPr>
              <a:t>Om lag ein tredjedel har avgangsfrekvens ein gong i timen eller betre</a:t>
            </a:r>
            <a:endParaRPr lang="nn-NO" dirty="0">
              <a:latin typeface="+mj-lt"/>
            </a:endParaRPr>
          </a:p>
        </p:txBody>
      </p:sp>
      <p:sp>
        <p:nvSpPr>
          <p:cNvPr id="123" name="TekstSylinder 122"/>
          <p:cNvSpPr txBox="1"/>
          <p:nvPr/>
        </p:nvSpPr>
        <p:spPr>
          <a:xfrm>
            <a:off x="7791586" y="6335712"/>
            <a:ext cx="977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latin typeface="+mj-lt"/>
              </a:rPr>
              <a:t>N: 142</a:t>
            </a:r>
          </a:p>
        </p:txBody>
      </p:sp>
      <p:sp>
        <p:nvSpPr>
          <p:cNvPr id="124" name="TekstSylinder 123"/>
          <p:cNvSpPr txBox="1"/>
          <p:nvPr/>
        </p:nvSpPr>
        <p:spPr>
          <a:xfrm>
            <a:off x="2620579" y="6309715"/>
            <a:ext cx="977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latin typeface="+mj-lt"/>
              </a:rPr>
              <a:t>N: 142</a:t>
            </a:r>
          </a:p>
        </p:txBody>
      </p:sp>
    </p:spTree>
    <p:extLst>
      <p:ext uri="{BB962C8B-B14F-4D97-AF65-F5344CB8AC3E}">
        <p14:creationId xmlns:p14="http://schemas.microsoft.com/office/powerpoint/2010/main" val="2503350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3" name="think-cell Slide" r:id="rId35" imgW="364" imgH="333" progId="TCLayout.ActiveDocument.1">
                  <p:embed/>
                </p:oleObj>
              </mc:Choice>
              <mc:Fallback>
                <p:oleObj name="think-cell Slide" r:id="rId35" imgW="364" imgH="33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ktangel 1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kumimoji="0" lang="nb-NO" sz="140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0359" y="130120"/>
            <a:ext cx="8258204" cy="703282"/>
          </a:xfrm>
        </p:spPr>
        <p:txBody>
          <a:bodyPr/>
          <a:lstStyle/>
          <a:p>
            <a:r>
              <a:rPr lang="nn-NO" sz="3600" dirty="0" smtClean="0"/>
              <a:t>Det er få som må bytte dersom dei reiser kollektivt til Fosshaugane</a:t>
            </a:r>
            <a:endParaRPr lang="nn-NO" sz="3600" dirty="0"/>
          </a:p>
        </p:txBody>
      </p:sp>
      <p:graphicFrame>
        <p:nvGraphicFramePr>
          <p:cNvPr id="4" name="Objekt 3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152400" y="4114800"/>
          <a:ext cx="2600325" cy="2628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4" name="Diagram" r:id="rId37" imgW="2600325" imgH="2628995" progId="MSGraph.Chart.8">
                  <p:embed followColorScheme="full"/>
                </p:oleObj>
              </mc:Choice>
              <mc:Fallback>
                <p:oleObj name="Diagram" r:id="rId37" imgW="2600325" imgH="262899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2400" y="4114800"/>
                        <a:ext cx="2600325" cy="2628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lassholder for tekst 157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066800" y="4314825"/>
            <a:ext cx="2682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842DBEF-467B-48C0-ABD9-65D9A2B3D6C4}" type="datetime'''''''''''''7''''''''''%'''''''''''''''''''''''''''">
              <a:rPr lang="en-US" sz="1400"/>
              <a:pPr/>
              <a:t>7%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Plassholder for tekst 151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479425" y="4724400"/>
            <a:ext cx="268288" cy="212725"/>
          </a:xfrm>
          <a:prstGeom prst="rect">
            <a:avLst/>
          </a:prstGeom>
          <a:solidFill>
            <a:srgbClr val="7CC8E5"/>
          </a:solidFill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C7F8829-CFD9-488B-8E60-1F20213AAEF3}" type="datetime'''''''''''''''''''''''''''''''''2%'''''''''''''''''''">
              <a:rPr lang="en-US" sz="1400"/>
              <a:pPr/>
              <a:t>2%</a:t>
            </a:fld>
            <a:endParaRPr lang="nb-NO" sz="1400" dirty="0">
              <a:sym typeface="+mn-lt"/>
            </a:endParaRPr>
          </a:p>
        </p:txBody>
      </p:sp>
      <p:sp>
        <p:nvSpPr>
          <p:cNvPr id="7" name="Plassholder for tekst 150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743075" y="6229350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3CC5EB0-1C86-43E7-875A-A3AF50ECA034}" type="datetime'''''''''''''''''''''''''''''''''8''''''''''''''''''''''4%'''''">
              <a:rPr lang="en-US" sz="1400">
                <a:solidFill>
                  <a:schemeClr val="bg1"/>
                </a:solidFill>
              </a:rPr>
              <a:pPr/>
              <a:t>84%</a:t>
            </a:fld>
            <a:endParaRPr lang="nb-NO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8" name="Plassholder for tekst 15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723900" y="4711700"/>
            <a:ext cx="268288" cy="212725"/>
          </a:xfrm>
          <a:prstGeom prst="rect">
            <a:avLst/>
          </a:prstGeom>
          <a:solidFill>
            <a:srgbClr val="BFC2C1"/>
          </a:solidFill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07A92963-FB98-407E-9AE8-C93103149134}" type="datetime'4''''%'''''''''''''''''''''''''''''''''''''''''''">
              <a:rPr lang="en-US" sz="1400"/>
              <a:pPr/>
              <a:t>4%</a:t>
            </a:fld>
            <a:endParaRPr lang="nb-NO" sz="1400" dirty="0">
              <a:sym typeface="+mn-lt"/>
            </a:endParaRPr>
          </a:p>
        </p:txBody>
      </p:sp>
      <p:sp>
        <p:nvSpPr>
          <p:cNvPr id="6" name="Plassholder for tekst 156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773113" y="4452938"/>
            <a:ext cx="268288" cy="212725"/>
          </a:xfrm>
          <a:prstGeom prst="rect">
            <a:avLst/>
          </a:prstGeom>
          <a:solidFill>
            <a:srgbClr val="5E6261"/>
          </a:solidFill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48CEDAA-C6AA-4A28-90C0-18FB8012D255}" type="datetime'''2''''''''''''''''%'''''''''''''''''">
              <a:rPr lang="en-US" sz="1400">
                <a:solidFill>
                  <a:schemeClr val="bg1"/>
                </a:solidFill>
              </a:rPr>
              <a:pPr/>
              <a:t>2%</a:t>
            </a:fld>
            <a:endParaRPr lang="nb-NO" sz="14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Rektangel 12"/>
          <p:cNvSpPr/>
          <p:nvPr>
            <p:custDataLst>
              <p:tags r:id="rId10"/>
            </p:custDataLst>
          </p:nvPr>
        </p:nvSpPr>
        <p:spPr bwMode="auto">
          <a:xfrm>
            <a:off x="2984500" y="5864225"/>
            <a:ext cx="250825" cy="187325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Rektangel 10"/>
          <p:cNvSpPr/>
          <p:nvPr>
            <p:custDataLst>
              <p:tags r:id="rId11"/>
            </p:custDataLst>
          </p:nvPr>
        </p:nvSpPr>
        <p:spPr bwMode="auto">
          <a:xfrm>
            <a:off x="2984500" y="5600700"/>
            <a:ext cx="250825" cy="187325"/>
          </a:xfrm>
          <a:prstGeom prst="rect">
            <a:avLst/>
          </a:prstGeom>
          <a:solidFill>
            <a:srgbClr val="5E626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Rektangel 13"/>
          <p:cNvSpPr/>
          <p:nvPr>
            <p:custDataLst>
              <p:tags r:id="rId12"/>
            </p:custDataLst>
          </p:nvPr>
        </p:nvSpPr>
        <p:spPr bwMode="auto">
          <a:xfrm>
            <a:off x="2984500" y="5337175"/>
            <a:ext cx="250825" cy="187325"/>
          </a:xfrm>
          <a:prstGeom prst="rect">
            <a:avLst/>
          </a:prstGeom>
          <a:solidFill>
            <a:srgbClr val="BFC2C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Rektangel 9"/>
          <p:cNvSpPr/>
          <p:nvPr>
            <p:custDataLst>
              <p:tags r:id="rId13"/>
            </p:custDataLst>
          </p:nvPr>
        </p:nvSpPr>
        <p:spPr bwMode="auto">
          <a:xfrm>
            <a:off x="2984500" y="5073650"/>
            <a:ext cx="250825" cy="187325"/>
          </a:xfrm>
          <a:prstGeom prst="rect">
            <a:avLst/>
          </a:prstGeom>
          <a:solidFill>
            <a:srgbClr val="7CC8E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Rektangel 11"/>
          <p:cNvSpPr/>
          <p:nvPr>
            <p:custDataLst>
              <p:tags r:id="rId14"/>
            </p:custDataLst>
          </p:nvPr>
        </p:nvSpPr>
        <p:spPr bwMode="auto">
          <a:xfrm>
            <a:off x="2984500" y="4810125"/>
            <a:ext cx="250825" cy="187325"/>
          </a:xfrm>
          <a:prstGeom prst="rect">
            <a:avLst/>
          </a:prstGeom>
          <a:solidFill>
            <a:srgbClr val="0075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" name="Plassholder for tekst 155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3286125" y="5332413"/>
            <a:ext cx="6889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5BEDD1C5-050A-410F-AEF4-0428768EA1EE}" type="datetime'''''''''K''ø''''y''r''er'''''''' ''b''''''''''''i''''l'">
              <a:rPr lang="en-US" sz="1400"/>
              <a:pPr/>
              <a:t>Køyrer bil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Plassholder for tekst 159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3286125" y="5859463"/>
            <a:ext cx="3762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2200A2DC-55E9-483B-8B84-E9BF205E615B}" type="datetime'A''''''''''''''''''''''n''''n''''''''''''''''a'''''''''''''">
              <a:rPr lang="en-US" sz="1400"/>
              <a:pPr/>
              <a:t>Anna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Plassholder for tekst 158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3286125" y="5595938"/>
            <a:ext cx="12271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37C201EA-0A4A-44A4-A8B5-9B016881F2DB}" type="datetime'Si''''''''t på me''''''d ''a''''n''''d''''re'''''''''''">
              <a:rPr lang="en-US" sz="1400"/>
              <a:pPr/>
              <a:t>Sit på med andre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Plassholder for tekst 154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3286125" y="5068888"/>
            <a:ext cx="43021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E5FF8D6A-6092-41B2-BA0B-D4C2048AF6FA}" type="datetime'''Sy''''''''''''''''''''k''''''l''''''''a''r'''">
              <a:rPr lang="en-US" sz="1400"/>
              <a:pPr/>
              <a:t>Syklar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" name="Plassholder for tekst 153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3286125" y="4805363"/>
            <a:ext cx="2603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3C3D14B6-CCE2-4FF3-AD84-D3911A246B41}" type="datetime'''G''''''''''''''''''''''å''''''r'''''''">
              <a:rPr lang="en-US" sz="1400"/>
              <a:pPr/>
              <a:t>Går</a:t>
            </a:fld>
            <a:endParaRPr lang="nb-NO" sz="1400" dirty="0">
              <a:sym typeface="+mn-lt"/>
            </a:endParaRPr>
          </a:p>
        </p:txBody>
      </p:sp>
      <p:graphicFrame>
        <p:nvGraphicFramePr>
          <p:cNvPr id="22" name="Objekt 21"/>
          <p:cNvGraphicFramePr>
            <a:graphicFrameLocks/>
          </p:cNvGraphicFramePr>
          <p:nvPr>
            <p:custDataLst>
              <p:tags r:id="rId20"/>
            </p:custDataLst>
            <p:extLst/>
          </p:nvPr>
        </p:nvGraphicFramePr>
        <p:xfrm>
          <a:off x="4724400" y="4114800"/>
          <a:ext cx="2619236" cy="2638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" name="Diagram" r:id="rId39" imgW="2619236" imgH="2638330" progId="MSGraph.Chart.8">
                  <p:embed followColorScheme="full"/>
                </p:oleObj>
              </mc:Choice>
              <mc:Fallback>
                <p:oleObj name="Diagram" r:id="rId39" imgW="2619236" imgH="263833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4724400" y="4114800"/>
                        <a:ext cx="2619236" cy="2638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lassholder for tekst 190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4953000" y="4929188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C9A7D71-59B7-45B4-80E8-61161B32890B}" type="datetime'''1''''''''''''''''''''''''''''''''''''''''''1%'''''''''">
              <a:rPr lang="en-US" sz="1400"/>
              <a:pPr/>
              <a:t>11%</a:t>
            </a:fld>
            <a:endParaRPr lang="nb-NO" sz="1400" dirty="0">
              <a:sym typeface="+mn-lt"/>
            </a:endParaRPr>
          </a:p>
        </p:txBody>
      </p:sp>
      <p:sp>
        <p:nvSpPr>
          <p:cNvPr id="23" name="Plassholder for tekst 189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6546850" y="6067425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E1FF609-0481-441B-84A1-CA58A97C16A9}" type="datetime'''''''''''''''''''7''''''''6''''''%'''''''">
              <a:rPr lang="en-US" sz="1400">
                <a:solidFill>
                  <a:schemeClr val="bg1"/>
                </a:solidFill>
              </a:rPr>
              <a:pPr/>
              <a:t>76%</a:t>
            </a:fld>
            <a:endParaRPr lang="nb-NO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5" name="Plassholder for tekst 191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5275263" y="4524375"/>
            <a:ext cx="2682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FC2C1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E449954-1561-4420-883F-5FF3A209DBB8}" type="datetime'''''''''''''4''%'''''''''''''''''''''''''''''''''''''''''''">
              <a:rPr lang="en-US" sz="1400"/>
              <a:pPr/>
              <a:t>4%</a:t>
            </a:fld>
            <a:endParaRPr lang="nb-NO" sz="1400" dirty="0">
              <a:sym typeface="+mn-lt"/>
            </a:endParaRPr>
          </a:p>
        </p:txBody>
      </p:sp>
      <p:sp>
        <p:nvSpPr>
          <p:cNvPr id="29" name="Plassholder for tekst 195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5635625" y="4325938"/>
            <a:ext cx="2682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0CD52DF2-78A9-4887-AC95-3826C6B33C3C}" type="datetime'''''''''8''''''''''''''''''''''''''''''''''''''%'''">
              <a:rPr lang="en-US" sz="14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8%</a:t>
            </a:fld>
            <a:endParaRPr lang="nb-NO" sz="14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" name="Rektangel 30"/>
          <p:cNvSpPr/>
          <p:nvPr>
            <p:custDataLst>
              <p:tags r:id="rId25"/>
            </p:custDataLst>
          </p:nvPr>
        </p:nvSpPr>
        <p:spPr bwMode="auto">
          <a:xfrm>
            <a:off x="7575550" y="4900613"/>
            <a:ext cx="250825" cy="187325"/>
          </a:xfrm>
          <a:prstGeom prst="rect">
            <a:avLst/>
          </a:prstGeom>
          <a:solidFill>
            <a:srgbClr val="0075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3" name="Rektangel 32"/>
          <p:cNvSpPr/>
          <p:nvPr>
            <p:custDataLst>
              <p:tags r:id="rId26"/>
            </p:custDataLst>
          </p:nvPr>
        </p:nvSpPr>
        <p:spPr bwMode="auto">
          <a:xfrm>
            <a:off x="7575550" y="5427663"/>
            <a:ext cx="250825" cy="187325"/>
          </a:xfrm>
          <a:prstGeom prst="rect">
            <a:avLst/>
          </a:prstGeom>
          <a:solidFill>
            <a:srgbClr val="BFC2C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4" name="Rektangel 33"/>
          <p:cNvSpPr/>
          <p:nvPr>
            <p:custDataLst>
              <p:tags r:id="rId27"/>
            </p:custDataLst>
          </p:nvPr>
        </p:nvSpPr>
        <p:spPr bwMode="auto">
          <a:xfrm>
            <a:off x="7575550" y="5691188"/>
            <a:ext cx="250825" cy="187325"/>
          </a:xfrm>
          <a:prstGeom prst="rect">
            <a:avLst/>
          </a:prstGeom>
          <a:solidFill>
            <a:srgbClr val="5E626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2" name="Rektangel 31"/>
          <p:cNvSpPr/>
          <p:nvPr>
            <p:custDataLst>
              <p:tags r:id="rId28"/>
            </p:custDataLst>
          </p:nvPr>
        </p:nvSpPr>
        <p:spPr bwMode="auto">
          <a:xfrm>
            <a:off x="7575550" y="5164138"/>
            <a:ext cx="250825" cy="187325"/>
          </a:xfrm>
          <a:prstGeom prst="rect">
            <a:avLst/>
          </a:prstGeom>
          <a:solidFill>
            <a:srgbClr val="7CC8E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6" name="Plassholder for tekst 192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7877175" y="4895850"/>
            <a:ext cx="403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6747843E-56B0-40EF-886C-034947013B89}" type="datetime'''''''''''''''In''''''g''''''''e''''''''''''n'''''''''''">
              <a:rPr lang="en-US" sz="1400"/>
              <a:pPr/>
              <a:t>Ingen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8" name="Plassholder for tekst 194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7877175" y="5422900"/>
            <a:ext cx="9413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51171999-3DEF-454A-B218-4EBEB9375D90}" type="datetime'To ''''e''''''''lle''''''''''r f''le''''''i''r''''''''''e'''''">
              <a:rPr lang="en-US" sz="1400"/>
              <a:pPr/>
              <a:t>To eller fleire</a:t>
            </a:fld>
            <a:endParaRPr lang="nb-NO" sz="1400" dirty="0">
              <a:sym typeface="+mn-lt"/>
            </a:endParaRPr>
          </a:p>
        </p:txBody>
      </p:sp>
      <p:sp>
        <p:nvSpPr>
          <p:cNvPr id="27" name="Plassholder for tekst 193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7877175" y="5159375"/>
            <a:ext cx="18891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FC29EE84-BFCD-4D41-9E18-56681B1650EF}" type="datetime'''''''E''''i''''''''''''''''''''t'''''''''''''''''''">
              <a:rPr lang="en-US" sz="1400"/>
              <a:pPr/>
              <a:t>Eit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" name="Plassholder for tekst 196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7877175" y="5686425"/>
            <a:ext cx="657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F50D1CF3-CA3B-47D7-83DE-1F1894DF62D7}" type="datetime'V''''e''i''''t'' ''''i''''''kk''j''''''''''e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Veit ikkje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5" name="TekstSylinder 34"/>
          <p:cNvSpPr txBox="1"/>
          <p:nvPr/>
        </p:nvSpPr>
        <p:spPr>
          <a:xfrm>
            <a:off x="452849" y="3649147"/>
            <a:ext cx="360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 smtClean="0">
                <a:latin typeface="+mj-lt"/>
              </a:rPr>
              <a:t>Transportmiddel til haldeplassen</a:t>
            </a:r>
            <a:endParaRPr lang="nb-NO" sz="1800" b="1" dirty="0">
              <a:latin typeface="+mj-lt"/>
            </a:endParaRPr>
          </a:p>
        </p:txBody>
      </p:sp>
      <p:sp>
        <p:nvSpPr>
          <p:cNvPr id="36" name="TekstSylinder 35"/>
          <p:cNvSpPr txBox="1"/>
          <p:nvPr/>
        </p:nvSpPr>
        <p:spPr>
          <a:xfrm>
            <a:off x="4595394" y="3702039"/>
            <a:ext cx="4579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>
                <a:latin typeface="+mj-lt"/>
              </a:rPr>
              <a:t>T</a:t>
            </a:r>
            <a:r>
              <a:rPr lang="nb-NO" sz="1800" b="1" dirty="0" smtClean="0">
                <a:latin typeface="+mj-lt"/>
              </a:rPr>
              <a:t>al på bytter ved bruk av kollektivtransporten</a:t>
            </a:r>
          </a:p>
        </p:txBody>
      </p:sp>
      <p:sp>
        <p:nvSpPr>
          <p:cNvPr id="37" name="TekstSylinder 36"/>
          <p:cNvSpPr txBox="1"/>
          <p:nvPr/>
        </p:nvSpPr>
        <p:spPr>
          <a:xfrm>
            <a:off x="342900" y="1417638"/>
            <a:ext cx="834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 smtClean="0">
                <a:latin typeface="+mj-lt"/>
              </a:rPr>
              <a:t>84 prosent av respondentane går til haldeplassen dersom dei tek kollektivtransport til Fosshaugane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 smtClean="0">
                <a:latin typeface="+mj-lt"/>
              </a:rPr>
              <a:t>76 prosent av respondentane slepp å bytte transportmiddel dersom dei tek kollektivtransport til Fosshaugane</a:t>
            </a:r>
            <a:endParaRPr lang="nn-NO" dirty="0">
              <a:latin typeface="+mj-lt"/>
            </a:endParaRPr>
          </a:p>
        </p:txBody>
      </p:sp>
      <p:sp>
        <p:nvSpPr>
          <p:cNvPr id="38" name="TekstSylinder 37"/>
          <p:cNvSpPr txBox="1"/>
          <p:nvPr/>
        </p:nvSpPr>
        <p:spPr>
          <a:xfrm>
            <a:off x="7791586" y="6335712"/>
            <a:ext cx="977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latin typeface="+mj-lt"/>
              </a:rPr>
              <a:t>N: 142</a:t>
            </a:r>
          </a:p>
        </p:txBody>
      </p:sp>
      <p:sp>
        <p:nvSpPr>
          <p:cNvPr id="39" name="TekstSylinder 38"/>
          <p:cNvSpPr txBox="1"/>
          <p:nvPr/>
        </p:nvSpPr>
        <p:spPr>
          <a:xfrm>
            <a:off x="2651398" y="6344225"/>
            <a:ext cx="977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latin typeface="+mj-lt"/>
              </a:rPr>
              <a:t>N: 121</a:t>
            </a:r>
          </a:p>
        </p:txBody>
      </p:sp>
    </p:spTree>
    <p:extLst>
      <p:ext uri="{BB962C8B-B14F-4D97-AF65-F5344CB8AC3E}">
        <p14:creationId xmlns:p14="http://schemas.microsoft.com/office/powerpoint/2010/main" val="1267149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Om undersøkinga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RVU Fosshaugane Campus</a:t>
            </a:r>
            <a:endParaRPr lang="nb-NO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Haldeplassar</a:t>
            </a:r>
            <a:endParaRPr lang="nb-NO" dirty="0"/>
          </a:p>
        </p:txBody>
      </p:sp>
      <p:graphicFrame>
        <p:nvGraphicFramePr>
          <p:cNvPr id="5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949243"/>
              </p:ext>
            </p:extLst>
          </p:nvPr>
        </p:nvGraphicFramePr>
        <p:xfrm>
          <a:off x="971600" y="3356992"/>
          <a:ext cx="6984776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0015"/>
                <a:gridCol w="1322313"/>
                <a:gridCol w="1842448"/>
              </a:tblGrid>
              <a:tr h="352048">
                <a:tc>
                  <a:txBody>
                    <a:bodyPr/>
                    <a:lstStyle/>
                    <a:p>
                      <a:pPr algn="ctr"/>
                      <a:r>
                        <a:rPr lang="nn-NO" sz="1600" noProof="0" dirty="0" smtClean="0"/>
                        <a:t>Kva</a:t>
                      </a:r>
                      <a:r>
                        <a:rPr lang="nn-NO" sz="1600" baseline="0" noProof="0" dirty="0" smtClean="0"/>
                        <a:t> haldeplass </a:t>
                      </a:r>
                      <a:r>
                        <a:rPr lang="nn-NO" sz="1600" baseline="0" noProof="0" dirty="0" err="1" smtClean="0"/>
                        <a:t>benytta</a:t>
                      </a:r>
                      <a:r>
                        <a:rPr lang="nn-NO" sz="1600" baseline="0" noProof="0" dirty="0" smtClean="0"/>
                        <a:t> du på reisa?</a:t>
                      </a:r>
                      <a:endParaRPr lang="nn-NO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1600" noProof="0" dirty="0" smtClean="0"/>
                        <a:t>Til Fosshaugane</a:t>
                      </a:r>
                      <a:endParaRPr lang="nn-NO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1600" noProof="0" dirty="0" smtClean="0"/>
                        <a:t>Heim</a:t>
                      </a:r>
                      <a:r>
                        <a:rPr lang="nn-NO" sz="1600" baseline="0" noProof="0" dirty="0" smtClean="0"/>
                        <a:t> frå Fosshaugane</a:t>
                      </a:r>
                      <a:endParaRPr lang="nn-NO" sz="160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Fosshaugane (</a:t>
                      </a:r>
                      <a:r>
                        <a:rPr lang="nb-NO" sz="1600" u="none" strike="noStrike" dirty="0" err="1">
                          <a:effectLst/>
                        </a:rPr>
                        <a:t>utanfor</a:t>
                      </a:r>
                      <a:r>
                        <a:rPr lang="nb-NO" sz="1600" u="none" strike="noStrike" dirty="0">
                          <a:effectLst/>
                        </a:rPr>
                        <a:t> </a:t>
                      </a:r>
                      <a:r>
                        <a:rPr lang="nb-NO" sz="1600" u="none" strike="noStrike" dirty="0" err="1">
                          <a:effectLst/>
                        </a:rPr>
                        <a:t>symjehallen</a:t>
                      </a:r>
                      <a:r>
                        <a:rPr lang="nb-NO" sz="1600" u="none" strike="noStrike" dirty="0">
                          <a:effectLst/>
                        </a:rPr>
                        <a:t>)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5 %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13 %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Rv.5 Ingafossen (skulebuss)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29 %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  <a:endParaRPr lang="nb-NO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Rv.5 Elvatunet (rutebussar)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24 %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4 %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Sogndal skysstasjon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38 %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78 %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Veit ikkje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5 %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4 %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Tal på svar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21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23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1115616" y="1700808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>
                <a:latin typeface="+mj-lt"/>
              </a:rPr>
              <a:t>Det er svært få kartlagte kollektivreiser i </a:t>
            </a:r>
            <a:r>
              <a:rPr lang="nb-NO" dirty="0" err="1" smtClean="0">
                <a:latin typeface="+mj-lt"/>
              </a:rPr>
              <a:t>utvalet</a:t>
            </a:r>
            <a:endParaRPr lang="nb-NO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 smtClean="0">
                <a:latin typeface="+mj-lt"/>
              </a:rPr>
              <a:t>Respondentane</a:t>
            </a:r>
            <a:r>
              <a:rPr lang="nb-NO" dirty="0" smtClean="0">
                <a:latin typeface="+mj-lt"/>
              </a:rPr>
              <a:t> fordeler seg relativt jamt på </a:t>
            </a:r>
            <a:r>
              <a:rPr lang="nb-NO" dirty="0" err="1" smtClean="0">
                <a:latin typeface="+mj-lt"/>
              </a:rPr>
              <a:t>dei</a:t>
            </a:r>
            <a:r>
              <a:rPr lang="nb-NO" dirty="0" smtClean="0">
                <a:latin typeface="+mj-lt"/>
              </a:rPr>
              <a:t> ulike </a:t>
            </a:r>
            <a:r>
              <a:rPr lang="nb-NO" dirty="0" err="1" smtClean="0">
                <a:latin typeface="+mj-lt"/>
              </a:rPr>
              <a:t>haldeplassane</a:t>
            </a:r>
            <a:endParaRPr lang="nb-NO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3771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Tenestereiser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RVU Brønnøysundregistrene</a:t>
            </a:r>
            <a:endParaRPr lang="nb-NO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k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77795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6" name="think-cell Slide" r:id="rId25" imgW="364" imgH="333" progId="TCLayout.ActiveDocument.1">
                  <p:embed/>
                </p:oleObj>
              </mc:Choice>
              <mc:Fallback>
                <p:oleObj name="think-cell Slide" r:id="rId25" imgW="364" imgH="33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kumimoji="0" lang="nb-NO" sz="140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685" y="238377"/>
            <a:ext cx="8258204" cy="703282"/>
          </a:xfrm>
        </p:spPr>
        <p:txBody>
          <a:bodyPr/>
          <a:lstStyle/>
          <a:p>
            <a:r>
              <a:rPr lang="nn-NO" sz="3600" dirty="0" smtClean="0"/>
              <a:t>Nesten halvparten av respondentane gjennomfører tenestereiser</a:t>
            </a:r>
            <a:endParaRPr lang="nn-NO" sz="3600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1115616" y="1600201"/>
            <a:ext cx="7028259" cy="2239819"/>
          </a:xfrm>
        </p:spPr>
        <p:txBody>
          <a:bodyPr/>
          <a:lstStyle/>
          <a:p>
            <a:r>
              <a:rPr lang="nn-NO" sz="2400" dirty="0" smtClean="0"/>
              <a:t>47 prosent gjennomfører aldri korte tenestereiser, mens ein av tre føretek slike reiser oftare enn ein gong i månaden</a:t>
            </a:r>
          </a:p>
          <a:p>
            <a:r>
              <a:rPr lang="nn-NO" sz="2400" dirty="0" smtClean="0"/>
              <a:t>43 prosent gjennomfører aldri lange tenestereiser, mens ein av fire føretek slike reiser oftare enn ein gong i månaden</a:t>
            </a:r>
            <a:endParaRPr lang="nn-NO" sz="2400" dirty="0"/>
          </a:p>
        </p:txBody>
      </p:sp>
      <p:graphicFrame>
        <p:nvGraphicFramePr>
          <p:cNvPr id="7" name="Objekt 6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07152395"/>
              </p:ext>
            </p:extLst>
          </p:nvPr>
        </p:nvGraphicFramePr>
        <p:xfrm>
          <a:off x="1981201" y="4495799"/>
          <a:ext cx="5162463" cy="1609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7" name="Diagram" r:id="rId27" imgW="5162463" imgH="1609868" progId="MSGraph.Chart.8">
                  <p:embed followColorScheme="full"/>
                </p:oleObj>
              </mc:Choice>
              <mc:Fallback>
                <p:oleObj name="Diagram" r:id="rId27" imgW="5162463" imgH="1609868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981201" y="4495799"/>
                        <a:ext cx="5162463" cy="1609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" name="Plassholder for tekst 11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6872288" y="4856163"/>
            <a:ext cx="268288" cy="212725"/>
          </a:xfrm>
          <a:prstGeom prst="rect">
            <a:avLst/>
          </a:prstGeom>
          <a:solidFill>
            <a:srgbClr val="FFFFFF"/>
          </a:solidFill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069375A3-CCFC-45F5-A4BB-09C130DAD794}" type="datetime'''''''2''''''''''''''''''''''''''''''''''''''''''%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2%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3" name="Plassholder for tekst 55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544513" y="5449888"/>
            <a:ext cx="1420813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2F5CFDBF-80B1-497F-A646-99E7725D6FEA}" type="datetime'L''ang''e tenestere''iser&#10;''(re''i''se''''''r ''over 10 km'')'">
              <a:rPr lang="en-US" sz="1400"/>
              <a:pPr/>
              <a:t>Lange tenestereiser
(reiser over 10 km)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6" name="Plassholder for tekst 47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7159625" y="4856163"/>
            <a:ext cx="3222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7F6CD2A1-707A-4082-BEA8-B4A58013F3AA}" type="datetime'''''''''3''''''''''''''''''''''''''''''''6''''''6'''">
              <a:rPr lang="en-US" sz="1400"/>
              <a:pPr/>
              <a:t>366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2" name="Plassholder for tekst 54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492125" y="4749800"/>
            <a:ext cx="1473200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5F25AC50-3B19-404D-8AE1-9301B454E6F9}" type="datetime'K''ort''e tenest''ereiser&#10;(rei''ser ''und''er 10'' ''''km)'''">
              <a:rPr lang="en-US" sz="1400"/>
              <a:pPr/>
              <a:t>Korte tenestereiser
(reiser under 10 km)</a:t>
            </a:fld>
            <a:endParaRPr lang="nb-NO" sz="1400" dirty="0">
              <a:sym typeface="+mn-lt"/>
            </a:endParaRPr>
          </a:p>
        </p:txBody>
      </p:sp>
      <p:sp>
        <p:nvSpPr>
          <p:cNvPr id="109" name="Plassholder for tekst 73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7159625" y="5556250"/>
            <a:ext cx="3222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161BC9CF-CB24-4571-A0F7-47AAEE1BAAF0}" type="datetime'''''''36''''''''''''''''''''''9'''''''''">
              <a:rPr lang="en-US" sz="1400"/>
              <a:pPr/>
              <a:t>369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6" name="Plassholder for tekst 106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6834188" y="5556250"/>
            <a:ext cx="268288" cy="212725"/>
          </a:xfrm>
          <a:prstGeom prst="rect">
            <a:avLst/>
          </a:prstGeom>
          <a:solidFill>
            <a:srgbClr val="3A3C3C"/>
          </a:solidFill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940A0EC-F3C2-4132-89A2-E73D78C42704}" type="datetime'''''''''3''''''''''''%'''''''''''''''''">
              <a:rPr lang="en-US" sz="14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3%</a:t>
            </a:fld>
            <a:endParaRPr lang="nb-NO" sz="14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7" name="Plassholder for tekst 111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4386263" y="4856163"/>
            <a:ext cx="268288" cy="212725"/>
          </a:xfrm>
          <a:prstGeom prst="rect">
            <a:avLst/>
          </a:prstGeom>
          <a:solidFill>
            <a:srgbClr val="7CC8E5"/>
          </a:solidFill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7897339-9174-4218-ACE6-1A94030097A4}" type="datetime'''''''3''''''''''''''''''''%''''''''''''''''''''''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3%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2" name="Rektangel 181"/>
          <p:cNvSpPr/>
          <p:nvPr>
            <p:custDataLst>
              <p:tags r:id="rId12"/>
            </p:custDataLst>
          </p:nvPr>
        </p:nvSpPr>
        <p:spPr bwMode="auto">
          <a:xfrm>
            <a:off x="7710488" y="5197475"/>
            <a:ext cx="250825" cy="187325"/>
          </a:xfrm>
          <a:prstGeom prst="rect">
            <a:avLst/>
          </a:prstGeom>
          <a:solidFill>
            <a:srgbClr val="BFC2C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5" name="Rektangel 174"/>
          <p:cNvSpPr/>
          <p:nvPr>
            <p:custDataLst>
              <p:tags r:id="rId13"/>
            </p:custDataLst>
          </p:nvPr>
        </p:nvSpPr>
        <p:spPr bwMode="auto">
          <a:xfrm>
            <a:off x="7710488" y="5988050"/>
            <a:ext cx="250825" cy="18732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0" name="Rektangel 179"/>
          <p:cNvSpPr/>
          <p:nvPr>
            <p:custDataLst>
              <p:tags r:id="rId14"/>
            </p:custDataLst>
          </p:nvPr>
        </p:nvSpPr>
        <p:spPr bwMode="auto">
          <a:xfrm>
            <a:off x="7710488" y="4933950"/>
            <a:ext cx="250825" cy="187325"/>
          </a:xfrm>
          <a:prstGeom prst="rect">
            <a:avLst/>
          </a:prstGeom>
          <a:solidFill>
            <a:srgbClr val="7CC8E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4" name="Rektangel 183"/>
          <p:cNvSpPr/>
          <p:nvPr>
            <p:custDataLst>
              <p:tags r:id="rId15"/>
            </p:custDataLst>
          </p:nvPr>
        </p:nvSpPr>
        <p:spPr bwMode="auto">
          <a:xfrm>
            <a:off x="7710488" y="5461000"/>
            <a:ext cx="250825" cy="187325"/>
          </a:xfrm>
          <a:prstGeom prst="rect">
            <a:avLst/>
          </a:prstGeom>
          <a:solidFill>
            <a:srgbClr val="5E626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6" name="Rektangel 75"/>
          <p:cNvSpPr/>
          <p:nvPr>
            <p:custDataLst>
              <p:tags r:id="rId16"/>
            </p:custDataLst>
          </p:nvPr>
        </p:nvSpPr>
        <p:spPr bwMode="auto">
          <a:xfrm>
            <a:off x="7710488" y="4670425"/>
            <a:ext cx="250825" cy="187325"/>
          </a:xfrm>
          <a:prstGeom prst="rect">
            <a:avLst/>
          </a:prstGeom>
          <a:solidFill>
            <a:srgbClr val="0075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8" name="Rektangel 77"/>
          <p:cNvSpPr/>
          <p:nvPr>
            <p:custDataLst>
              <p:tags r:id="rId17"/>
            </p:custDataLst>
          </p:nvPr>
        </p:nvSpPr>
        <p:spPr bwMode="auto">
          <a:xfrm>
            <a:off x="7710488" y="5724525"/>
            <a:ext cx="250825" cy="187325"/>
          </a:xfrm>
          <a:prstGeom prst="rect">
            <a:avLst/>
          </a:prstGeom>
          <a:solidFill>
            <a:srgbClr val="3A3C3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4" name="Plassholder for tekst 35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8012113" y="4665663"/>
            <a:ext cx="34131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D0F7CF87-8223-46D0-BE2F-635D4D982368}" type="datetime'''''''''''''''''''A''''''''''''''l''d''r''''''i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Aldri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2" name="Plassholder for tekst 109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8012113" y="5983288"/>
            <a:ext cx="612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043F35B4-4BBD-448A-9A55-C3C93875EB07}" type="datetime'Kv''''ar'''''''''''''''''''' ''d''''a''''''''''''''''''''g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Kvar dag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4" name="Plassholder for tekst 45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8012113" y="5719763"/>
            <a:ext cx="7127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6F20D799-ACF0-4698-82B0-8D95AC33B94C}" type="datetime'''''''''V''e''ken''t''''''''''l''''e''''''''''g''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Vekentleg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3" name="Plassholder for tekst 115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8012113" y="5456238"/>
            <a:ext cx="7254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08CC9D1F-49BB-40FB-8920-815502F6FA31}" type="datetime'''''''Må''''n''''a''d''''''''''l''e''''g'">
              <a:rPr lang="en-US" sz="1400"/>
              <a:pPr/>
              <a:t>Månadleg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6" name="Plassholder for tekst 110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8012113" y="4929188"/>
            <a:ext cx="6762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DC03670F-2F56-46EF-BAB1-1CB02B52CD07}" type="datetime'''S''''''''j''e''''''''''''''''ld''''''''''n''''''''''''are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Sjeldnare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1" name="Plassholder for tekst 114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8012113" y="5192713"/>
            <a:ext cx="8556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C36C5CCC-0A44-404D-8BCE-0D4D84DF6521}" type="datetime'''K''va''rt h''''a''''l''''''''''v''''år'">
              <a:rPr lang="en-US" sz="1400"/>
              <a:pPr/>
              <a:t>Kvart halvår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0" name="TekstSylinder 169"/>
          <p:cNvSpPr txBox="1"/>
          <p:nvPr/>
        </p:nvSpPr>
        <p:spPr>
          <a:xfrm>
            <a:off x="1982229" y="4200384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>
                <a:latin typeface="+mj-lt"/>
              </a:rPr>
              <a:t>Hender det at du gjennomfører tenestereiser i </a:t>
            </a:r>
            <a:r>
              <a:rPr lang="nb-NO" sz="1400" b="1" dirty="0">
                <a:latin typeface="+mj-lt"/>
              </a:rPr>
              <a:t>samband med </a:t>
            </a:r>
            <a:r>
              <a:rPr lang="nb-NO" sz="1400" b="1" dirty="0" smtClean="0">
                <a:latin typeface="+mj-lt"/>
              </a:rPr>
              <a:t>arbeid </a:t>
            </a:r>
            <a:r>
              <a:rPr lang="nb-NO" sz="1400" b="1" dirty="0">
                <a:latin typeface="+mj-lt"/>
              </a:rPr>
              <a:t>eller </a:t>
            </a:r>
            <a:r>
              <a:rPr lang="nb-NO" sz="1400" b="1" dirty="0" smtClean="0">
                <a:latin typeface="+mj-lt"/>
              </a:rPr>
              <a:t>studier?</a:t>
            </a:r>
            <a:endParaRPr lang="nb-NO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6532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58204" cy="703282"/>
          </a:xfrm>
        </p:spPr>
        <p:txBody>
          <a:bodyPr/>
          <a:lstStyle/>
          <a:p>
            <a:r>
              <a:rPr lang="nb-NO" dirty="0" smtClean="0"/>
              <a:t>Turproduksjon korte tjenestereiser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0060" y="1052736"/>
            <a:ext cx="8229600" cy="3312368"/>
          </a:xfrm>
        </p:spPr>
        <p:txBody>
          <a:bodyPr/>
          <a:lstStyle/>
          <a:p>
            <a:r>
              <a:rPr lang="nn-NO" sz="2000" dirty="0"/>
              <a:t>Det er om lag halvparten av campusbrukarane som seier at det hender at dei gjennomfører korte tenestereiser</a:t>
            </a:r>
          </a:p>
          <a:p>
            <a:r>
              <a:rPr lang="nn-NO" sz="2000" dirty="0" smtClean="0"/>
              <a:t>Desse respondentane har også oppgitt opplysningar kor ofte dei gjennomfører tenestereiser og transportmiddelval for desse reisene</a:t>
            </a:r>
          </a:p>
          <a:p>
            <a:r>
              <a:rPr lang="nn-NO" sz="2000" dirty="0" smtClean="0"/>
              <a:t>Basert på desse opplysningane føretek campusbrukarane 0,05 tenestereiser som bilførar per person per dag, dette gjev 0,26 tenestereiser per person i veka, og litt over 10 tenestereiser per person per år</a:t>
            </a:r>
          </a:p>
          <a:p>
            <a:r>
              <a:rPr lang="nn-NO" sz="2000" dirty="0" smtClean="0"/>
              <a:t>I RVU 2009 var ei slik tenestereise 15,3 km i snitt</a:t>
            </a:r>
          </a:p>
          <a:p>
            <a:r>
              <a:rPr lang="nn-NO" sz="2000" b="1" dirty="0" smtClean="0"/>
              <a:t>I snitt køyrer campusbrukarane 162 km i året per dag i samband med korte tenestereiser</a:t>
            </a:r>
          </a:p>
          <a:p>
            <a:endParaRPr lang="nn-NO" sz="2000" b="1" dirty="0" smtClean="0"/>
          </a:p>
        </p:txBody>
      </p:sp>
      <p:graphicFrame>
        <p:nvGraphicFramePr>
          <p:cNvPr id="5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706641"/>
              </p:ext>
            </p:extLst>
          </p:nvPr>
        </p:nvGraphicFramePr>
        <p:xfrm>
          <a:off x="457200" y="4725144"/>
          <a:ext cx="8424936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0015"/>
                <a:gridCol w="1322313"/>
                <a:gridCol w="1842448"/>
                <a:gridCol w="1440160"/>
              </a:tblGrid>
              <a:tr h="352048">
                <a:tc>
                  <a:txBody>
                    <a:bodyPr/>
                    <a:lstStyle/>
                    <a:p>
                      <a:pPr algn="ctr"/>
                      <a:endParaRPr lang="nn-NO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1600" noProof="0" dirty="0" err="1" smtClean="0"/>
                        <a:t>Antal</a:t>
                      </a:r>
                      <a:r>
                        <a:rPr lang="nn-NO" sz="1600" noProof="0" dirty="0" smtClean="0"/>
                        <a:t> bilførarreiser</a:t>
                      </a:r>
                      <a:endParaRPr lang="nn-NO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1600" noProof="0" dirty="0" smtClean="0"/>
                        <a:t>Snitt</a:t>
                      </a:r>
                      <a:r>
                        <a:rPr lang="nn-NO" sz="1600" baseline="0" noProof="0" dirty="0" smtClean="0"/>
                        <a:t> reiselengde korte tenestereiser</a:t>
                      </a:r>
                      <a:endParaRPr lang="nn-NO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1600" noProof="0" dirty="0" smtClean="0"/>
                        <a:t>Tilbakelagte kilometer</a:t>
                      </a:r>
                      <a:endParaRPr lang="nn-NO" sz="160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n-NO" sz="1600" noProof="0" dirty="0" smtClean="0"/>
                        <a:t>Bilførarreiser per dag per campusbrukar</a:t>
                      </a:r>
                      <a:endParaRPr lang="nn-NO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sz="1600" noProof="0" dirty="0" smtClean="0"/>
                        <a:t>0,05</a:t>
                      </a:r>
                      <a:endParaRPr lang="nn-NO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sz="1600" noProof="0" dirty="0" smtClean="0"/>
                        <a:t>15,3</a:t>
                      </a:r>
                      <a:endParaRPr lang="nn-NO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sz="1600" noProof="0" dirty="0" smtClean="0"/>
                        <a:t>0,8</a:t>
                      </a:r>
                      <a:endParaRPr lang="nn-NO" sz="160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n-NO" sz="1600" noProof="0" dirty="0" smtClean="0"/>
                        <a:t>Bilførarreiser</a:t>
                      </a:r>
                      <a:r>
                        <a:rPr lang="nn-NO" sz="1600" baseline="0" noProof="0" dirty="0" smtClean="0"/>
                        <a:t> per veke per campusbrukar</a:t>
                      </a:r>
                      <a:endParaRPr lang="nn-NO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sz="1600" noProof="0" dirty="0" smtClean="0"/>
                        <a:t>0,26</a:t>
                      </a:r>
                      <a:endParaRPr lang="nn-NO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sz="1600" noProof="0" dirty="0" smtClean="0"/>
                        <a:t>15,3</a:t>
                      </a:r>
                      <a:endParaRPr lang="nn-NO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sz="1600" noProof="0" dirty="0" smtClean="0"/>
                        <a:t>4,1</a:t>
                      </a:r>
                      <a:endParaRPr lang="nn-NO" sz="160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nn-NO" sz="1600" noProof="0" dirty="0" smtClean="0"/>
                        <a:t>Bilførarreiser per år per</a:t>
                      </a:r>
                      <a:r>
                        <a:rPr lang="nn-NO" sz="1600" baseline="0" noProof="0" dirty="0" smtClean="0"/>
                        <a:t> campusbrukar</a:t>
                      </a:r>
                      <a:endParaRPr lang="nn-NO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sz="1600" noProof="0" dirty="0" smtClean="0"/>
                        <a:t>10,60</a:t>
                      </a:r>
                      <a:endParaRPr lang="nn-NO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sz="1600" noProof="0" dirty="0" smtClean="0"/>
                        <a:t>15,3</a:t>
                      </a:r>
                      <a:endParaRPr lang="nn-NO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sz="1600" noProof="0" dirty="0" smtClean="0"/>
                        <a:t>162,1</a:t>
                      </a:r>
                      <a:endParaRPr lang="nn-NO" sz="1600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64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Potensialet for å påverke val av transportmiddel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RVU Fosshaugane Campus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1833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kt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11212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2" name="think-cell Slide" r:id="rId23" imgW="364" imgH="333" progId="TCLayout.ActiveDocument.1">
                  <p:embed/>
                </p:oleObj>
              </mc:Choice>
              <mc:Fallback>
                <p:oleObj name="think-cell Slide" r:id="rId23" imgW="364" imgH="33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kumimoji="0" lang="nb-NO" sz="1800" b="1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8596" y="76361"/>
            <a:ext cx="8258204" cy="703282"/>
          </a:xfrm>
        </p:spPr>
        <p:txBody>
          <a:bodyPr/>
          <a:lstStyle/>
          <a:p>
            <a:r>
              <a:rPr lang="nn-NO" sz="3600" dirty="0" smtClean="0"/>
              <a:t>Kva skal til for at du skal sykle meir til Fosshaugane?</a:t>
            </a:r>
            <a:endParaRPr lang="nn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9642" y="1154637"/>
            <a:ext cx="8370887" cy="1324744"/>
          </a:xfrm>
        </p:spPr>
        <p:txBody>
          <a:bodyPr/>
          <a:lstStyle/>
          <a:p>
            <a:r>
              <a:rPr lang="nn-NO" sz="2000" dirty="0" smtClean="0"/>
              <a:t>84 prosent svarer at det ikkje er aktuelt å sykle </a:t>
            </a:r>
            <a:r>
              <a:rPr lang="nn-NO" sz="2000" dirty="0" err="1" smtClean="0"/>
              <a:t>pga</a:t>
            </a:r>
            <a:r>
              <a:rPr lang="nn-NO" sz="2000" dirty="0" smtClean="0"/>
              <a:t> at det er for langt</a:t>
            </a:r>
          </a:p>
          <a:p>
            <a:r>
              <a:rPr lang="nn-NO" sz="2000" dirty="0" smtClean="0"/>
              <a:t>Om lag halvparten av respondentane ville sykla meir dersom infrastrukturen var betre vedlikehalde</a:t>
            </a:r>
          </a:p>
          <a:p>
            <a:r>
              <a:rPr lang="nn-NO" sz="2000" dirty="0" smtClean="0"/>
              <a:t>32 prosent etterlyser innandørs parkering, 18 prosent vil ha </a:t>
            </a:r>
            <a:r>
              <a:rPr lang="nn-NO" sz="2000" dirty="0" err="1" smtClean="0"/>
              <a:t>avlåst</a:t>
            </a:r>
            <a:r>
              <a:rPr lang="nn-NO" sz="2000" dirty="0" smtClean="0"/>
              <a:t> sykkelgarasje og 21 prosent ville sykla meir dersom det var betre garderobemogelegheiter på Fosshaugane</a:t>
            </a:r>
          </a:p>
          <a:p>
            <a:r>
              <a:rPr lang="nn-NO" sz="2000" dirty="0" smtClean="0"/>
              <a:t>88 prosent av respondentane nemner andre forhold, for eksempel kupert terreng, manglande infrastruktur, sjå også vedlegg til rapporten</a:t>
            </a:r>
            <a:endParaRPr lang="nn-NO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kt 3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51607945"/>
              </p:ext>
            </p:extLst>
          </p:nvPr>
        </p:nvGraphicFramePr>
        <p:xfrm>
          <a:off x="3390900" y="4381500"/>
          <a:ext cx="4914796" cy="2314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3" name="Diagram" r:id="rId25" imgW="4914796" imgH="2314623" progId="MSGraph.Chart.8">
                  <p:embed followColorScheme="full"/>
                </p:oleObj>
              </mc:Choice>
              <mc:Fallback>
                <p:oleObj name="Diagram" r:id="rId25" imgW="4914796" imgH="2314623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390900" y="4381500"/>
                        <a:ext cx="4914796" cy="2314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Rett linje 52"/>
          <p:cNvCxnSpPr/>
          <p:nvPr>
            <p:custDataLst>
              <p:tags r:id="rId5"/>
            </p:custDataLst>
          </p:nvPr>
        </p:nvCxnSpPr>
        <p:spPr bwMode="auto">
          <a:xfrm flipH="1">
            <a:off x="4214813" y="4430713"/>
            <a:ext cx="1751013" cy="131763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Plassholder for tekst 224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511550" y="3881438"/>
            <a:ext cx="49085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b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F15A5087-EBDF-42E6-A0F6-5A38810E8510}" type="datetime'Kva skal til f''or at du skal sykle ''meir'' til Fosshaugane?'">
              <a:rPr lang="en-US" sz="1800" b="1" smtClean="0"/>
              <a:pPr marL="0" indent="0">
                <a:spcBef>
                  <a:spcPct val="0"/>
                </a:spcBef>
                <a:buNone/>
              </a:pPr>
              <a:t>Kva skal til for at du skal sykle meir til Fosshaugane?</a:t>
            </a:fld>
            <a:endParaRPr lang="en-US" sz="1800" b="1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sz="1800" i="1" dirty="0" smtClean="0">
                <a:sym typeface="+mn-lt"/>
              </a:rPr>
              <a:t>(Prosent. Fleire svar mogeleg.)</a:t>
            </a:r>
          </a:p>
        </p:txBody>
      </p:sp>
      <p:sp>
        <p:nvSpPr>
          <p:cNvPr id="66" name="Plassholder for tekst 40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4064000" y="6346825"/>
            <a:ext cx="358775" cy="212725"/>
          </a:xfrm>
          <a:prstGeom prst="rect">
            <a:avLst/>
          </a:prstGeom>
          <a:solidFill>
            <a:srgbClr val="0075B6"/>
          </a:solidFill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032F0E92-BE0C-4817-97F1-AC1527EBD972}" type="datetime'''''3''''2''''''''''%'''''''">
              <a:rPr lang="en-US" sz="1400" smtClean="0">
                <a:solidFill>
                  <a:schemeClr val="bg1"/>
                </a:solidFill>
              </a:rPr>
              <a:pPr/>
              <a:t>32%</a:t>
            </a:fld>
            <a:endParaRPr lang="nb-NO" sz="14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" name="Plassholder for tekst 213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2970213" y="6346825"/>
            <a:ext cx="3762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E478957B-AE28-44DE-AC70-CD8929E0A233}" type="datetime'''''''''''''''''A''''''n''''''n''''''''''a'''''''">
              <a:rPr lang="en-US" sz="1400"/>
              <a:pPr/>
              <a:t>Anna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Plassholder for tekst 198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331913" y="4846638"/>
            <a:ext cx="20145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E3D2E0C5-9B3A-4BE5-8B41-E83AC7E8B1EC}" type="datetime'Flei''''r''e syk''''kelvege''r''/''s''''yk''''k''el''fe''''lt'">
              <a:rPr lang="en-US" sz="1400"/>
              <a:pPr/>
              <a:t>Fleire sykkelveger/sykkelfelt</a:t>
            </a:fld>
            <a:endParaRPr lang="nb-NO" sz="1400" dirty="0">
              <a:sym typeface="+mn-lt"/>
            </a:endParaRPr>
          </a:p>
        </p:txBody>
      </p:sp>
      <p:sp>
        <p:nvSpPr>
          <p:cNvPr id="5" name="Plassholder for tekst 197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022350" y="4546600"/>
            <a:ext cx="23241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C41152FE-C138-4695-8505-087FB3878492}" type="datetime'Ikkj''e a''''ktu''''elt'' - bu''r for'' ''lan''gt ''unna'''''">
              <a:rPr lang="en-US" sz="1400"/>
              <a:pPr/>
              <a:t>Ikkje aktuelt - bur for langt unna</a:t>
            </a:fld>
            <a:endParaRPr lang="nb-NO" sz="1400" dirty="0">
              <a:sym typeface="+mn-lt"/>
            </a:endParaRPr>
          </a:p>
        </p:txBody>
      </p:sp>
      <p:sp>
        <p:nvSpPr>
          <p:cNvPr id="29" name="Plassholder for tekst 21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119188" y="6046788"/>
            <a:ext cx="22272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6E901FD0-7097-4A9D-B17A-00619C715372}" type="datetime'Go''de ga''r''''d''e''''robemoge''l''e''gh''eite''''''r'">
              <a:rPr lang="en-US" sz="1400"/>
              <a:pPr/>
              <a:t>Gode garderobemogelegheiter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0" name="Plassholder for tekst 34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4035425" y="4546600"/>
            <a:ext cx="358775" cy="212725"/>
          </a:xfrm>
          <a:prstGeom prst="rect">
            <a:avLst/>
          </a:prstGeom>
          <a:solidFill>
            <a:srgbClr val="0075B6"/>
          </a:solidFill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DB8AB3F7-A53E-4611-A8ED-CCD24CE5BB09}" type="datetime'''''''''''''''''''''''''''''''3''1''''''''%'''''">
              <a:rPr lang="en-US" sz="1400" smtClean="0">
                <a:solidFill>
                  <a:schemeClr val="bg1"/>
                </a:solidFill>
              </a:rPr>
              <a:pPr/>
              <a:t>31%</a:t>
            </a:fld>
            <a:endParaRPr lang="nb-NO" sz="14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4" name="Plassholder for tekst 38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3582988" y="5446713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17320B0-5D4A-4EFE-8302-B93B5FFCA7D4}" type="datetime'''''''12''''''''''''%'''''''''''''''''''''''''''''''''">
              <a:rPr lang="en-US" sz="1400" smtClean="0">
                <a:solidFill>
                  <a:schemeClr val="bg1"/>
                </a:solidFill>
              </a:rPr>
              <a:pPr/>
              <a:t>12%</a:t>
            </a:fld>
            <a:endParaRPr lang="nb-NO" sz="14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0" name="Plassholder for tekst 46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3538538" y="6046788"/>
            <a:ext cx="2682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E8199E2-3ADC-411F-9624-E5C8891B6A65}" type="datetime'''''''8''''''''''''%'''''''''''''''''''''''''">
              <a:rPr lang="en-US" sz="1400" smtClean="0">
                <a:solidFill>
                  <a:schemeClr val="bg1"/>
                </a:solidFill>
              </a:rPr>
              <a:pPr/>
              <a:t>8%</a:t>
            </a:fld>
            <a:endParaRPr lang="nb-NO" sz="14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8" name="Plassholder for tekst 44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3509963" y="5746750"/>
            <a:ext cx="268288" cy="212725"/>
          </a:xfrm>
          <a:prstGeom prst="rect">
            <a:avLst/>
          </a:prstGeom>
          <a:solidFill>
            <a:srgbClr val="0075B6"/>
          </a:solidFill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8EC745E-A637-44B7-8208-4E001A29BC8C}" type="datetime'7''''''''''''''''''''''''''%'''''''">
              <a:rPr 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buNone/>
              </a:pPr>
              <a:t>7%</a:t>
            </a:fld>
            <a:endParaRPr lang="nb-NO" sz="14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2" name="Plassholder for tekst 36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3787775" y="4846638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92077B6-113F-4A5B-8620-AA8C70840574}" type="datetime'2''''''''''''''''''''''0''''''%'''''''''''''''">
              <a:rPr lang="en-US" sz="1400" smtClean="0">
                <a:solidFill>
                  <a:schemeClr val="bg1"/>
                </a:solidFill>
              </a:rPr>
              <a:pPr/>
              <a:t>20%</a:t>
            </a:fld>
            <a:endParaRPr lang="nb-NO" sz="14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8" name="Plassholder for tekst 211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122363" y="5746750"/>
            <a:ext cx="22240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31EF0F7A-343C-4FA8-888B-2A0A23F6FC99}" type="datetime'S''ykkelpa''rke''ri''ng'' ''i ''''av''lås''t ga''r''a''sj''e'">
              <a:rPr lang="en-US" sz="1400"/>
              <a:pPr/>
              <a:t>Sykkelparkering i avlåst garasje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6" name="Plassholder for tekst 42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3514725" y="5146675"/>
            <a:ext cx="268288" cy="212725"/>
          </a:xfrm>
          <a:prstGeom prst="rect">
            <a:avLst/>
          </a:prstGeom>
          <a:solidFill>
            <a:srgbClr val="0075B6"/>
          </a:solidFill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E8A77A7-4D3F-40E7-8A31-B2918F4856E6}" type="datetime'''''''''''''''''''''''7''%'''''''''''''">
              <a:rPr lang="en-US" sz="1400" smtClean="0">
                <a:solidFill>
                  <a:schemeClr val="bg1"/>
                </a:solidFill>
              </a:rPr>
              <a:pPr/>
              <a:t>7%</a:t>
            </a:fld>
            <a:endParaRPr lang="nb-NO" sz="14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Plassholder for tekst 199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277813" y="5146675"/>
            <a:ext cx="30686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AE87D257-D852-45AF-8A96-242BD2C127C9}" type="datetime'B''''''''etre ved''''likehald av s''ykkelvegar/sykkelf''''elt'">
              <a:rPr lang="en-US" sz="1400"/>
              <a:pPr/>
              <a:t>Betre vedlikehald av sykkelvegar/sykkelfelt</a:t>
            </a:fld>
            <a:endParaRPr lang="nb-NO" sz="1400" dirty="0">
              <a:sym typeface="+mn-lt"/>
            </a:endParaRPr>
          </a:p>
        </p:txBody>
      </p:sp>
      <p:sp>
        <p:nvSpPr>
          <p:cNvPr id="27" name="Plassholder for tekst 210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708025" y="5446713"/>
            <a:ext cx="26384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BA65CEF6-1329-4208-9932-949B26382399}" type="datetime'''Tilret''''tel''''ag''''''t sykkelpark''ering uta''ndør''''s'">
              <a:rPr lang="en-US" sz="1400"/>
              <a:pPr/>
              <a:t>Tilrettelagt sykkelparkering utandørs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3" name="TekstSylinder 42"/>
          <p:cNvSpPr txBox="1"/>
          <p:nvPr/>
        </p:nvSpPr>
        <p:spPr>
          <a:xfrm>
            <a:off x="8202910" y="6299298"/>
            <a:ext cx="967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latin typeface="+mj-lt"/>
              </a:rPr>
              <a:t>N: 333</a:t>
            </a:r>
            <a:endParaRPr lang="nb-NO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6365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kt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63006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think-cell Slide" r:id="rId6" imgW="364" imgH="333" progId="TCLayout.ActiveDocument.1">
                  <p:embed/>
                </p:oleObj>
              </mc:Choice>
              <mc:Fallback>
                <p:oleObj name="think-cell Slide" r:id="rId6" imgW="364" imgH="33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kumimoji="0" lang="nb-NO" sz="1800" b="1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8596" y="169026"/>
            <a:ext cx="8258204" cy="703282"/>
          </a:xfrm>
        </p:spPr>
        <p:txBody>
          <a:bodyPr/>
          <a:lstStyle/>
          <a:p>
            <a:r>
              <a:rPr lang="nn-NO" sz="3600" dirty="0" smtClean="0"/>
              <a:t>Kva skal til for at du skal ta meir kollektiv-transport til Fosshaugane?</a:t>
            </a:r>
            <a:endParaRPr lang="nn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3607" y="1463291"/>
            <a:ext cx="6768753" cy="1324744"/>
          </a:xfrm>
        </p:spPr>
        <p:txBody>
          <a:bodyPr/>
          <a:lstStyle/>
          <a:p>
            <a:r>
              <a:rPr lang="nn-NO" sz="2000" dirty="0" smtClean="0"/>
              <a:t>Det er svært få som har svara på desse spørsmålet</a:t>
            </a:r>
          </a:p>
          <a:p>
            <a:r>
              <a:rPr lang="nn-NO" sz="2000" dirty="0" smtClean="0"/>
              <a:t>Halvparten av respondentane har tidlegare oppgitt at dei ikkje har tilgang til kollektivtransport, og det er difor venteleg at kunnskapen om tilbodet er </a:t>
            </a:r>
            <a:r>
              <a:rPr lang="nn-NO" sz="2000" dirty="0" err="1" smtClean="0"/>
              <a:t>begrensa</a:t>
            </a:r>
            <a:r>
              <a:rPr lang="nn-NO" sz="2000" dirty="0" smtClean="0"/>
              <a:t> i utvalet</a:t>
            </a:r>
          </a:p>
          <a:p>
            <a:r>
              <a:rPr lang="nn-NO" sz="2000" dirty="0" smtClean="0"/>
              <a:t>Det er flest som </a:t>
            </a:r>
            <a:r>
              <a:rPr lang="nn-NO" sz="2000" dirty="0" err="1" smtClean="0"/>
              <a:t>oppgir</a:t>
            </a:r>
            <a:r>
              <a:rPr lang="nn-NO" sz="2000" dirty="0" smtClean="0"/>
              <a:t> at dei ønskjer seg fleire avgangar på kollektivtransporten, dersom dei skal reise meir kollektivt til Fosshaugane</a:t>
            </a:r>
          </a:p>
          <a:p>
            <a:r>
              <a:rPr lang="nn-NO" sz="2000" dirty="0" smtClean="0"/>
              <a:t>Lågare takstar og færre byter undervegs på reisa </a:t>
            </a:r>
            <a:r>
              <a:rPr lang="nn-NO" sz="2000" smtClean="0"/>
              <a:t>vert også </a:t>
            </a:r>
            <a:r>
              <a:rPr lang="nn-NO" sz="2000" dirty="0" smtClean="0"/>
              <a:t>nemnt</a:t>
            </a:r>
          </a:p>
          <a:p>
            <a:endParaRPr lang="nn-NO" sz="2000" dirty="0" smtClean="0"/>
          </a:p>
        </p:txBody>
      </p:sp>
    </p:spTree>
    <p:extLst>
      <p:ext uri="{BB962C8B-B14F-4D97-AF65-F5344CB8AC3E}">
        <p14:creationId xmlns:p14="http://schemas.microsoft.com/office/powerpoint/2010/main" val="1223866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258204" cy="703282"/>
          </a:xfrm>
        </p:spPr>
        <p:txBody>
          <a:bodyPr/>
          <a:lstStyle/>
          <a:p>
            <a:r>
              <a:rPr lang="nn-NO" sz="4000" dirty="0" smtClean="0"/>
              <a:t>Stort potensiale for </a:t>
            </a:r>
            <a:br>
              <a:rPr lang="nn-NO" sz="4000" dirty="0" smtClean="0"/>
            </a:br>
            <a:r>
              <a:rPr lang="nn-NO" sz="4000" dirty="0" smtClean="0"/>
              <a:t>miljøvennleg transport til Fosshaugane</a:t>
            </a:r>
            <a:endParaRPr lang="nn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nn-NO" sz="2000" dirty="0" smtClean="0"/>
              <a:t>Over halvparten går eller syklar til Fosshaugane i dag</a:t>
            </a:r>
          </a:p>
          <a:p>
            <a:r>
              <a:rPr lang="nn-NO" sz="2000" dirty="0" smtClean="0"/>
              <a:t>Det er samstundes låg </a:t>
            </a:r>
            <a:r>
              <a:rPr lang="nn-NO" sz="2000" dirty="0" err="1" smtClean="0"/>
              <a:t>kollektivandel</a:t>
            </a:r>
            <a:r>
              <a:rPr lang="nn-NO" sz="2000" dirty="0" smtClean="0"/>
              <a:t>, og respondentane </a:t>
            </a:r>
            <a:r>
              <a:rPr lang="nn-NO" sz="2000" dirty="0" err="1" smtClean="0"/>
              <a:t>oppgir</a:t>
            </a:r>
            <a:r>
              <a:rPr lang="nn-NO" sz="2000" dirty="0" smtClean="0"/>
              <a:t> at dei har dårleg tilgang til kollektivtransport for reiser til Fosshaugane</a:t>
            </a:r>
          </a:p>
          <a:p>
            <a:r>
              <a:rPr lang="nn-NO" sz="2000" dirty="0" smtClean="0"/>
              <a:t>Potensialet for gange/sykkel er stort:</a:t>
            </a:r>
          </a:p>
          <a:p>
            <a:pPr lvl="1"/>
            <a:r>
              <a:rPr lang="nn-NO" sz="1800" dirty="0" smtClean="0"/>
              <a:t>Svært mange bur i naturleg gang- og sykkelavstand til Campus (under 5 km)</a:t>
            </a:r>
          </a:p>
          <a:p>
            <a:pPr lvl="1"/>
            <a:r>
              <a:rPr lang="nn-NO" sz="1800" dirty="0" smtClean="0"/>
              <a:t>Likevel køyrer om lag 40 % av desse bil til Fosshaugane</a:t>
            </a:r>
          </a:p>
          <a:p>
            <a:r>
              <a:rPr lang="nn-NO" sz="2000" dirty="0" smtClean="0"/>
              <a:t>Dette har nok samanheng med at mange har ærend i samband med reisa til Fosshaugane</a:t>
            </a:r>
            <a:r>
              <a:rPr lang="nn-NO" sz="2000" dirty="0"/>
              <a:t>, då det er høgare bilbruk på korte reiser for respondentar som hadde ærend</a:t>
            </a:r>
          </a:p>
          <a:p>
            <a:r>
              <a:rPr lang="nn-NO" sz="2000" dirty="0" smtClean="0"/>
              <a:t>Betre infrastruktur for sykkel kan auke sykkelandelen, og erfaringsvis veit ein at dette er mest effektivt i kombinasjon med ein noko meir restriktiv parkeringspolitikk</a:t>
            </a:r>
            <a:endParaRPr lang="nn-NO" sz="2000" dirty="0"/>
          </a:p>
        </p:txBody>
      </p:sp>
    </p:spTree>
    <p:extLst>
      <p:ext uri="{BB962C8B-B14F-4D97-AF65-F5344CB8AC3E}">
        <p14:creationId xmlns:p14="http://schemas.microsoft.com/office/powerpoint/2010/main" val="3060049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kt 1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think-cell Slide" r:id="rId35" imgW="364" imgH="333" progId="TCLayout.ActiveDocument.1">
                  <p:embed/>
                </p:oleObj>
              </mc:Choice>
              <mc:Fallback>
                <p:oleObj name="think-cell Slide" r:id="rId35" imgW="364" imgH="33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ktangel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kumimoji="0" lang="nb-NO" sz="140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58204" cy="703282"/>
          </a:xfrm>
        </p:spPr>
        <p:txBody>
          <a:bodyPr/>
          <a:lstStyle/>
          <a:p>
            <a:r>
              <a:rPr lang="nb-NO" sz="3600" dirty="0" smtClean="0"/>
              <a:t>Om undersøkinga</a:t>
            </a:r>
            <a:endParaRPr lang="nb-NO" sz="3600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1073398" y="1153536"/>
            <a:ext cx="7254532" cy="1248352"/>
          </a:xfrm>
        </p:spPr>
        <p:txBody>
          <a:bodyPr/>
          <a:lstStyle/>
          <a:p>
            <a:r>
              <a:rPr lang="nn-NO" sz="2400" dirty="0" smtClean="0"/>
              <a:t>Feltperiode: veke 17, 18 og 19 (2015)</a:t>
            </a:r>
          </a:p>
          <a:p>
            <a:r>
              <a:rPr lang="nn-NO" sz="2400" dirty="0" err="1" smtClean="0"/>
              <a:t>Antal</a:t>
            </a:r>
            <a:r>
              <a:rPr lang="nn-NO" sz="2400" dirty="0" smtClean="0"/>
              <a:t> </a:t>
            </a:r>
            <a:r>
              <a:rPr lang="nn-NO" sz="2400" dirty="0" err="1" smtClean="0"/>
              <a:t>svar</a:t>
            </a:r>
            <a:r>
              <a:rPr lang="nn-NO" sz="2400" dirty="0" smtClean="0"/>
              <a:t>: 430</a:t>
            </a:r>
          </a:p>
          <a:p>
            <a:r>
              <a:rPr lang="nn-NO" sz="2400" dirty="0" smtClean="0"/>
              <a:t>58 prosent av respondentane er kvinner, og 42 prosent er menn</a:t>
            </a:r>
          </a:p>
          <a:p>
            <a:r>
              <a:rPr lang="nn-NO" sz="2400" dirty="0" smtClean="0"/>
              <a:t>Yngre aldersgrupper i litt større grad representerte</a:t>
            </a:r>
          </a:p>
        </p:txBody>
      </p:sp>
      <p:sp>
        <p:nvSpPr>
          <p:cNvPr id="283" name="TekstSylinder 282"/>
          <p:cNvSpPr txBox="1"/>
          <p:nvPr/>
        </p:nvSpPr>
        <p:spPr>
          <a:xfrm>
            <a:off x="2925554" y="6254900"/>
            <a:ext cx="1671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latin typeface="+mj-lt"/>
              </a:rPr>
              <a:t>N: 416</a:t>
            </a:r>
            <a:endParaRPr lang="nb-NO" sz="1400" dirty="0">
              <a:latin typeface="+mj-lt"/>
            </a:endParaRPr>
          </a:p>
        </p:txBody>
      </p:sp>
      <p:sp>
        <p:nvSpPr>
          <p:cNvPr id="284" name="TekstSylinder 283"/>
          <p:cNvSpPr txBox="1"/>
          <p:nvPr/>
        </p:nvSpPr>
        <p:spPr>
          <a:xfrm>
            <a:off x="6668197" y="6301927"/>
            <a:ext cx="881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latin typeface="+mj-lt"/>
              </a:rPr>
              <a:t>N: 415</a:t>
            </a:r>
            <a:endParaRPr lang="nb-NO" sz="1400" dirty="0">
              <a:latin typeface="+mj-lt"/>
            </a:endParaRPr>
          </a:p>
        </p:txBody>
      </p:sp>
      <p:graphicFrame>
        <p:nvGraphicFramePr>
          <p:cNvPr id="7" name="Objekt 6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4572000" y="4038600"/>
          <a:ext cx="2476673" cy="2485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Diagram" r:id="rId37" imgW="2476673" imgH="2485977" progId="MSGraph.Chart.8">
                  <p:embed followColorScheme="full"/>
                </p:oleObj>
              </mc:Choice>
              <mc:Fallback>
                <p:oleObj name="Diagram" r:id="rId37" imgW="2476673" imgH="2485977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4572000" y="4038600"/>
                        <a:ext cx="2476673" cy="2485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Plassholder for tekst 14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5370513" y="4267200"/>
            <a:ext cx="2682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6A9E35F-82F4-48D3-8D84-5FDA31CE983E}" type="datetime'''''''''''''''''''''''''''''9''''''''''''''%''''''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9%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9" name="Plassholder for tekst 15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5659438" y="4192588"/>
            <a:ext cx="268288" cy="212725"/>
          </a:xfrm>
          <a:prstGeom prst="rect">
            <a:avLst/>
          </a:prstGeom>
          <a:solidFill>
            <a:srgbClr val="E4C9AE"/>
          </a:solidFill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FECB0FD-E219-4FDB-995A-05CEFDE44FF8}" type="datetime'''''''''''''''''''1%''''''''''''''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1%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6" name="Plassholder for tekst 13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4859338" y="4691063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6A84851-E525-4682-AAE7-AD324D9141BC}" type="datetime'''''''''''''''''''''''''''''''''''''''''13''''%'''''''">
              <a:rPr lang="en-US" sz="14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13%</a:t>
            </a:fld>
            <a:endParaRPr lang="nb-NO" sz="14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5" name="Plassholder for tekst 1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4787900" y="5549900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4DE83D15-03AB-420B-9ADE-3D0D3B16D512}" type="datetime'''1''''''''''''8''''%'''''''''''''''''''''''''''''''''''''">
              <a:rPr lang="en-US" sz="14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18%</a:t>
            </a:fld>
            <a:endParaRPr lang="nb-NO" sz="14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" name="Plassholder for tekst 8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5546725" y="6157913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0851D8E-7AE8-4506-89D4-1AE515AC88BF}" type="datetime'''''''1''''''''6''%'''''''''">
              <a:rPr lang="en-US" sz="1400"/>
              <a:pPr/>
              <a:t>16%</a:t>
            </a:fld>
            <a:endParaRPr lang="nb-NO" sz="1400" dirty="0">
              <a:sym typeface="+mn-lt"/>
            </a:endParaRPr>
          </a:p>
        </p:txBody>
      </p:sp>
      <p:sp>
        <p:nvSpPr>
          <p:cNvPr id="30" name="Plassholder for tekst 7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6578600" y="5224463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E05EF20-B733-4F3A-A4C7-750AD5B64316}" type="datetime'''''''''''''''''''''''''''3''6''%'">
              <a:rPr lang="en-US" sz="1400"/>
              <a:pPr/>
              <a:t>36%</a:t>
            </a:fld>
            <a:endParaRPr lang="nb-NO" sz="1400" dirty="0">
              <a:sym typeface="+mn-lt"/>
            </a:endParaRPr>
          </a:p>
        </p:txBody>
      </p:sp>
      <p:sp>
        <p:nvSpPr>
          <p:cNvPr id="29" name="Plassholder for tekst 6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5916613" y="4238625"/>
            <a:ext cx="2682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707E5EB-41A3-4A0A-8FCB-3E3739321D35}" type="datetime'''''''''''8''''''''''''''''''''''''''''''%'''''''''">
              <a:rPr lang="en-US" sz="1400">
                <a:solidFill>
                  <a:schemeClr val="bg1"/>
                </a:solidFill>
              </a:rPr>
              <a:pPr/>
              <a:t>8%</a:t>
            </a:fld>
            <a:endParaRPr lang="nb-NO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3" name="Rektangel 12"/>
          <p:cNvSpPr/>
          <p:nvPr>
            <p:custDataLst>
              <p:tags r:id="rId12"/>
            </p:custDataLst>
          </p:nvPr>
        </p:nvSpPr>
        <p:spPr bwMode="auto">
          <a:xfrm>
            <a:off x="7431088" y="5697538"/>
            <a:ext cx="250825" cy="18732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Rektangel 11"/>
          <p:cNvSpPr/>
          <p:nvPr>
            <p:custDataLst>
              <p:tags r:id="rId13"/>
            </p:custDataLst>
          </p:nvPr>
        </p:nvSpPr>
        <p:spPr bwMode="auto">
          <a:xfrm>
            <a:off x="7431088" y="5434013"/>
            <a:ext cx="250825" cy="187325"/>
          </a:xfrm>
          <a:prstGeom prst="rect">
            <a:avLst/>
          </a:prstGeom>
          <a:solidFill>
            <a:srgbClr val="3A3C3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ktangel 7"/>
          <p:cNvSpPr/>
          <p:nvPr>
            <p:custDataLst>
              <p:tags r:id="rId14"/>
            </p:custDataLst>
          </p:nvPr>
        </p:nvSpPr>
        <p:spPr bwMode="auto">
          <a:xfrm>
            <a:off x="7431088" y="4379913"/>
            <a:ext cx="250825" cy="187325"/>
          </a:xfrm>
          <a:prstGeom prst="rect">
            <a:avLst/>
          </a:prstGeom>
          <a:solidFill>
            <a:srgbClr val="0075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Rektangel 8"/>
          <p:cNvSpPr/>
          <p:nvPr>
            <p:custDataLst>
              <p:tags r:id="rId15"/>
            </p:custDataLst>
          </p:nvPr>
        </p:nvSpPr>
        <p:spPr bwMode="auto">
          <a:xfrm>
            <a:off x="7431088" y="4643438"/>
            <a:ext cx="250825" cy="187325"/>
          </a:xfrm>
          <a:prstGeom prst="rect">
            <a:avLst/>
          </a:prstGeom>
          <a:solidFill>
            <a:srgbClr val="7CC8E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Rektangel 13"/>
          <p:cNvSpPr/>
          <p:nvPr>
            <p:custDataLst>
              <p:tags r:id="rId16"/>
            </p:custDataLst>
          </p:nvPr>
        </p:nvSpPr>
        <p:spPr bwMode="auto">
          <a:xfrm>
            <a:off x="7431088" y="5961063"/>
            <a:ext cx="250825" cy="187325"/>
          </a:xfrm>
          <a:prstGeom prst="rect">
            <a:avLst/>
          </a:prstGeom>
          <a:solidFill>
            <a:srgbClr val="E4C9A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Rektangel 10"/>
          <p:cNvSpPr/>
          <p:nvPr>
            <p:custDataLst>
              <p:tags r:id="rId17"/>
            </p:custDataLst>
          </p:nvPr>
        </p:nvSpPr>
        <p:spPr bwMode="auto">
          <a:xfrm>
            <a:off x="7431088" y="5170488"/>
            <a:ext cx="250825" cy="187325"/>
          </a:xfrm>
          <a:prstGeom prst="rect">
            <a:avLst/>
          </a:prstGeom>
          <a:solidFill>
            <a:srgbClr val="5E626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Rektangel 9"/>
          <p:cNvSpPr/>
          <p:nvPr>
            <p:custDataLst>
              <p:tags r:id="rId18"/>
            </p:custDataLst>
          </p:nvPr>
        </p:nvSpPr>
        <p:spPr bwMode="auto">
          <a:xfrm>
            <a:off x="7431088" y="4906963"/>
            <a:ext cx="250825" cy="187325"/>
          </a:xfrm>
          <a:prstGeom prst="rect">
            <a:avLst/>
          </a:prstGeom>
          <a:solidFill>
            <a:srgbClr val="BFC2C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4" name="Plassholder for tekst 11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732713" y="4902200"/>
            <a:ext cx="7715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C4BACDDC-C403-4B56-84AE-0BA665C6968E}" type="datetime'30'''' t''i''''''''''''''''l'''' 3''''''''9 ''å''r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30 til 39 år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5" name="Plassholder for tekst 19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7732713" y="5956300"/>
            <a:ext cx="9985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CC2A979D-FC5E-4186-BFE2-A7210B7AAA20}" type="datetime'70'' ''å''''r'''''' ''o''g ''''''e''''''l''''''''d''re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70 år og eldre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1" name="Plassholder for tekst 16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7732713" y="5165725"/>
            <a:ext cx="7715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0F4939F4-C459-4127-9CAA-92E57537E5AA}" type="datetime'''''4''''0 ''t''''i''l'''' ''''''''''4''''''''9 å''r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40 til 49 år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4" name="Plassholder for tekst 18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7732713" y="5692775"/>
            <a:ext cx="7715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870A1A65-D821-46FB-AD4A-4FD481EC638C}" type="datetime'''''60 ''t''i''''''''l ''''''''69 ''''''''''''å''''r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60 til 69 år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2" name="Plassholder for tekst 17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7732713" y="5429250"/>
            <a:ext cx="7715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99FE4F8A-5E32-4D6C-980C-5241A199151D}" type="datetime'''5''''''''''0'' t''i''''l'' ''59'''''''''''''' ''å''''''r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50 til 59 år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2" name="Plassholder for tekst 9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7732713" y="4375150"/>
            <a:ext cx="8604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758A6FEF-E597-4F51-97E0-AC2DBCEB9DA8}" type="datetime'U''''''n''''''''d''''''''e''''r'''' 2''''0 å''''''''r'''">
              <a:rPr lang="en-US" sz="1400"/>
              <a:pPr/>
              <a:t>Under 20 år</a:t>
            </a:fld>
            <a:endParaRPr lang="nb-NO" sz="1400" dirty="0">
              <a:sym typeface="+mn-lt"/>
            </a:endParaRPr>
          </a:p>
        </p:txBody>
      </p:sp>
      <p:sp>
        <p:nvSpPr>
          <p:cNvPr id="33" name="Plassholder for tekst 10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7732713" y="4638675"/>
            <a:ext cx="7715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56BCCE00-77FA-40D9-AC3D-2E31309CEEBA}" type="datetime'''''''2''''0 ti''''l'''''' ''''2''''9 ''å''''''''r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/>
              <a:t>20 til 29 år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15" name="Objekt 14"/>
          <p:cNvGraphicFramePr>
            <a:graphicFrameLocks/>
          </p:cNvGraphicFramePr>
          <p:nvPr>
            <p:custDataLst>
              <p:tags r:id="rId26"/>
            </p:custDataLst>
            <p:extLst/>
          </p:nvPr>
        </p:nvGraphicFramePr>
        <p:xfrm>
          <a:off x="723901" y="4038601"/>
          <a:ext cx="2552683" cy="2571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Diagram" r:id="rId39" imgW="2552683" imgH="2571655" progId="MSGraph.Chart.8">
                  <p:embed followColorScheme="full"/>
                </p:oleObj>
              </mc:Choice>
              <mc:Fallback>
                <p:oleObj name="Diagram" r:id="rId39" imgW="2552683" imgH="257165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723901" y="4038601"/>
                        <a:ext cx="2552683" cy="2571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Plassholder for tekst 21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877888" y="5464175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3B4ED46-5950-4139-9518-3CDD13879770}" type="datetime'''''''''''''''''''''''''''''''58''''''''''%'''''''''''''''''">
              <a:rPr lang="en-US" sz="1400"/>
              <a:pPr/>
              <a:t>58%</a:t>
            </a:fld>
            <a:endParaRPr lang="nb-NO" sz="1400" dirty="0">
              <a:sym typeface="+mn-lt"/>
            </a:endParaRPr>
          </a:p>
        </p:txBody>
      </p:sp>
      <p:sp>
        <p:nvSpPr>
          <p:cNvPr id="51" name="Plassholder for tekst 20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2763838" y="4991100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AB1AAF1-7A35-437B-9DE1-E4924D29DE9D}" type="datetime'''''''''''''''''''4''''2''''''''''''''''%'''''''''''''''">
              <a:rPr lang="en-US" sz="1400">
                <a:solidFill>
                  <a:schemeClr val="bg1"/>
                </a:solidFill>
              </a:rPr>
              <a:pPr/>
              <a:t>42%</a:t>
            </a:fld>
            <a:endParaRPr lang="nb-NO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6" name="Rektangel 15"/>
          <p:cNvSpPr/>
          <p:nvPr>
            <p:custDataLst>
              <p:tags r:id="rId29"/>
            </p:custDataLst>
          </p:nvPr>
        </p:nvSpPr>
        <p:spPr bwMode="auto">
          <a:xfrm>
            <a:off x="3492500" y="4924425"/>
            <a:ext cx="250825" cy="1873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" name="Rektangel 16"/>
          <p:cNvSpPr/>
          <p:nvPr>
            <p:custDataLst>
              <p:tags r:id="rId30"/>
            </p:custDataLst>
          </p:nvPr>
        </p:nvSpPr>
        <p:spPr bwMode="auto">
          <a:xfrm>
            <a:off x="3492500" y="5187950"/>
            <a:ext cx="250825" cy="18732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4" name="Plassholder for tekst 23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3794125" y="4919663"/>
            <a:ext cx="4254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80955173-420A-4470-9757-E1B3F7C61C5D}" type="datetime'''''M''''''''''a''''''''n''''''n'''''''''''''">
              <a:rPr lang="en-US" sz="1400"/>
              <a:pPr/>
              <a:t>Mann</a:t>
            </a:fld>
            <a:endParaRPr lang="nb-NO" sz="1400" dirty="0">
              <a:sym typeface="+mn-lt"/>
            </a:endParaRPr>
          </a:p>
        </p:txBody>
      </p:sp>
      <p:sp>
        <p:nvSpPr>
          <p:cNvPr id="55" name="Plassholder for tekst 24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3794125" y="5183188"/>
            <a:ext cx="4826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E34321FB-8318-4CE0-8973-A52FA2E8FD95}" type="datetime'''''''''''Kv''''i''n''''''''''''''''''''''''n''''''''''''e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Kvinne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9" name="TekstSylinder 58"/>
          <p:cNvSpPr txBox="1"/>
          <p:nvPr/>
        </p:nvSpPr>
        <p:spPr>
          <a:xfrm>
            <a:off x="4967287" y="3640692"/>
            <a:ext cx="186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 smtClean="0">
                <a:latin typeface="+mj-lt"/>
              </a:rPr>
              <a:t>Aldersfordeling</a:t>
            </a:r>
            <a:endParaRPr lang="nb-NO" sz="1800" b="1" dirty="0">
              <a:latin typeface="+mj-lt"/>
            </a:endParaRPr>
          </a:p>
        </p:txBody>
      </p:sp>
      <p:sp>
        <p:nvSpPr>
          <p:cNvPr id="60" name="TekstSylinder 59"/>
          <p:cNvSpPr txBox="1"/>
          <p:nvPr/>
        </p:nvSpPr>
        <p:spPr>
          <a:xfrm>
            <a:off x="1236663" y="3642796"/>
            <a:ext cx="186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 smtClean="0">
                <a:latin typeface="+mj-lt"/>
              </a:rPr>
              <a:t>Kjønnsfordeling</a:t>
            </a:r>
            <a:endParaRPr lang="nb-NO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37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kt 1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think-cell Slide" r:id="rId6" imgW="364" imgH="333" progId="TCLayout.ActiveDocument.1">
                  <p:embed/>
                </p:oleObj>
              </mc:Choice>
              <mc:Fallback>
                <p:oleObj name="think-cell Slide" r:id="rId6" imgW="364" imgH="33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ktangel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kumimoji="0" lang="nb-NO" sz="140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703282"/>
          </a:xfrm>
        </p:spPr>
        <p:txBody>
          <a:bodyPr/>
          <a:lstStyle/>
          <a:p>
            <a:r>
              <a:rPr lang="nn-NO" sz="3600" dirty="0" smtClean="0"/>
              <a:t>Bustadkommunen til respondentane</a:t>
            </a:r>
            <a:endParaRPr lang="nn-NO" sz="3600" dirty="0"/>
          </a:p>
        </p:txBody>
      </p:sp>
      <p:graphicFrame>
        <p:nvGraphicFramePr>
          <p:cNvPr id="28" name="Tabell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883347"/>
              </p:ext>
            </p:extLst>
          </p:nvPr>
        </p:nvGraphicFramePr>
        <p:xfrm>
          <a:off x="323528" y="1043330"/>
          <a:ext cx="7416824" cy="4642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876"/>
                <a:gridCol w="2524876"/>
                <a:gridCol w="1183536"/>
                <a:gridCol w="1183536"/>
              </a:tblGrid>
              <a:tr h="187045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Postnummer</a:t>
                      </a:r>
                      <a:endParaRPr lang="nb-NO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Kommune</a:t>
                      </a:r>
                      <a:endParaRPr lang="nb-NO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err="1" smtClean="0">
                          <a:effectLst/>
                          <a:latin typeface="+mj-lt"/>
                        </a:rPr>
                        <a:t>Antal</a:t>
                      </a:r>
                      <a:r>
                        <a:rPr lang="nb-NO" sz="1600" u="none" strike="noStrike" dirty="0" smtClean="0">
                          <a:effectLst/>
                          <a:latin typeface="+mj-lt"/>
                        </a:rPr>
                        <a:t> svar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  <a:latin typeface="+mj-lt"/>
                        </a:rPr>
                        <a:t>Prosent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/>
                </a:tc>
              </a:tr>
              <a:tr h="187045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6783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Stryn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0,5 %</a:t>
                      </a:r>
                    </a:p>
                  </a:txBody>
                  <a:tcPr marL="9525" marR="9525" marT="9525" marB="0" anchor="b"/>
                </a:tc>
              </a:tr>
              <a:tr h="187045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Førde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1,4 %</a:t>
                      </a:r>
                    </a:p>
                  </a:txBody>
                  <a:tcPr marL="9525" marR="9525" marT="9525" marB="0" anchor="b"/>
                </a:tc>
              </a:tr>
              <a:tr h="187045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Gloppen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1,0 %</a:t>
                      </a:r>
                    </a:p>
                  </a:txBody>
                  <a:tcPr marL="9525" marR="9525" marT="9525" marB="0" anchor="b"/>
                </a:tc>
              </a:tr>
              <a:tr h="187045"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Sogndal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76,1 %</a:t>
                      </a:r>
                    </a:p>
                  </a:txBody>
                  <a:tcPr marL="9525" marR="9525" marT="9525" marB="0" anchor="b"/>
                </a:tc>
              </a:tr>
              <a:tr h="187045"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Leikanger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4,8 %</a:t>
                      </a:r>
                    </a:p>
                  </a:txBody>
                  <a:tcPr marL="9525" marR="9525" marT="9525" marB="0" anchor="b"/>
                </a:tc>
              </a:tr>
              <a:tr h="187045"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Luster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6,3 %</a:t>
                      </a:r>
                    </a:p>
                  </a:txBody>
                  <a:tcPr marL="9525" marR="9525" marT="9525" marB="0" anchor="b"/>
                </a:tc>
              </a:tr>
              <a:tr h="187045"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Årdal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1,0 %</a:t>
                      </a:r>
                    </a:p>
                  </a:txBody>
                  <a:tcPr marL="9525" marR="9525" marT="9525" marB="0" anchor="b"/>
                </a:tc>
              </a:tr>
              <a:tr h="187045"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Lærdal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0,2 %</a:t>
                      </a:r>
                    </a:p>
                  </a:txBody>
                  <a:tcPr marL="9525" marR="9525" marT="9525" marB="0" anchor="b"/>
                </a:tc>
              </a:tr>
              <a:tr h="249394"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0,7 %</a:t>
                      </a:r>
                    </a:p>
                  </a:txBody>
                  <a:tcPr marL="9525" marR="9525" marT="9525" marB="0" anchor="b"/>
                </a:tc>
              </a:tr>
              <a:tr h="249394"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Balestrand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0,2 %</a:t>
                      </a:r>
                    </a:p>
                  </a:txBody>
                  <a:tcPr marL="9525" marR="9525" marT="9525" marB="0" anchor="b"/>
                </a:tc>
              </a:tr>
              <a:tr h="249394"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Flora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0,2 %</a:t>
                      </a:r>
                    </a:p>
                  </a:txBody>
                  <a:tcPr marL="9525" marR="9525" marT="9525" marB="0" anchor="b"/>
                </a:tc>
              </a:tr>
              <a:tr h="249394"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Solund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0,2 %</a:t>
                      </a:r>
                    </a:p>
                  </a:txBody>
                  <a:tcPr marL="9525" marR="9525" marT="9525" marB="0" anchor="b"/>
                </a:tc>
              </a:tr>
              <a:tr h="249394"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Fjaler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0,2 %</a:t>
                      </a:r>
                    </a:p>
                  </a:txBody>
                  <a:tcPr marL="9525" marR="9525" marT="9525" marB="0" anchor="b"/>
                </a:tc>
              </a:tr>
              <a:tr h="249394"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Gaular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0,2 %</a:t>
                      </a:r>
                    </a:p>
                  </a:txBody>
                  <a:tcPr marL="9525" marR="9525" marT="9525" marB="0" anchor="b"/>
                </a:tc>
              </a:tr>
              <a:tr h="249394"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Askvoll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0,5 %</a:t>
                      </a:r>
                    </a:p>
                  </a:txBody>
                  <a:tcPr marL="9525" marR="9525" marT="9525" marB="0" anchor="b"/>
                </a:tc>
              </a:tr>
              <a:tr h="249394"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Kommunar</a:t>
                      </a:r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b-NO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utanfor</a:t>
                      </a:r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fylket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3,1 %</a:t>
                      </a:r>
                    </a:p>
                  </a:txBody>
                  <a:tcPr marL="9525" marR="9525" marT="9525" marB="0" anchor="b"/>
                </a:tc>
              </a:tr>
              <a:tr h="249394"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Uoppgitt</a:t>
                      </a:r>
                      <a:r>
                        <a:rPr lang="nb-N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postnummer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0,5 %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0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752397"/>
              </p:ext>
            </p:extLst>
          </p:nvPr>
        </p:nvGraphicFramePr>
        <p:xfrm>
          <a:off x="1187624" y="-171400"/>
          <a:ext cx="6696748" cy="7532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4187"/>
                <a:gridCol w="1674187"/>
                <a:gridCol w="1674187"/>
                <a:gridCol w="1674187"/>
              </a:tblGrid>
              <a:tr h="11408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6980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Askvoll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0 %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6987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Askvoll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0 %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6899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Balestrand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0 %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6963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Fjaler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0 %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6900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Flora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0 %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6800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Førde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0 %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6809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Førde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0 %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6810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Førde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0 %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6812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Førde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1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0 %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6819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Førde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1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0 %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6973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Gaular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1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0 %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6823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Gloppen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1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0 %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6826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Gloppen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3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1 %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5961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Gulen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1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0 %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6863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Leikanger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20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5 %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6868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Luster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6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1 %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6869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Luster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9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2 %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6871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Luster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3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1 %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6872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Luster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4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1 %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6876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Luster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1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0 %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6877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Luster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1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0 %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6878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Luster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0 %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6879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Luster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0 %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6887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Lærdal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0 %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6848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Sogndal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0 %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6851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Sogndal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4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1 %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6853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Sogndal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0 %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6854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Sogndal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33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8 %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6856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Sogndal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271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65 %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6858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Sogndal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4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1 %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6859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Sogndal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0 %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6924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Solund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0 %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6783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Stryn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0 %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6893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Vik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0 %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6896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Vik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0 %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6884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Årdal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0 %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6885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Årdal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1 %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Uoppgitt postnummer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3 %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Kommunar utanfor fylket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3 %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  <a:tr h="108648"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415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2" marR="5432" marT="543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29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089339"/>
              </p:ext>
            </p:extLst>
          </p:nvPr>
        </p:nvGraphicFramePr>
        <p:xfrm>
          <a:off x="4716016" y="764704"/>
          <a:ext cx="4176464" cy="5400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422"/>
                <a:gridCol w="1211203"/>
                <a:gridCol w="711546"/>
                <a:gridCol w="835293"/>
              </a:tblGrid>
              <a:tr h="58828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Postnummer</a:t>
                      </a:r>
                      <a:endParaRPr lang="nb-NO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Kommune</a:t>
                      </a:r>
                      <a:endParaRPr lang="nb-NO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err="1" smtClean="0">
                          <a:effectLst/>
                          <a:latin typeface="+mj-lt"/>
                        </a:rPr>
                        <a:t>Antal</a:t>
                      </a:r>
                      <a:r>
                        <a:rPr lang="nb-NO" sz="1600" u="none" strike="noStrike" dirty="0" smtClean="0">
                          <a:effectLst/>
                          <a:latin typeface="+mj-lt"/>
                        </a:rPr>
                        <a:t> svar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  <a:latin typeface="+mj-lt"/>
                        </a:rPr>
                        <a:t>Prosent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25321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6878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Luster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5432" marR="5432" marT="5432" marB="0" anchor="b"/>
                </a:tc>
              </a:tr>
              <a:tr h="25321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6879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Luster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5432" marR="5432" marT="5432" marB="0" anchor="b"/>
                </a:tc>
              </a:tr>
              <a:tr h="25321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6887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Lærdal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5432" marR="5432" marT="5432" marB="0" anchor="b"/>
                </a:tc>
              </a:tr>
              <a:tr h="25321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6848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Sogndal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5432" marR="5432" marT="5432" marB="0" anchor="b"/>
                </a:tc>
              </a:tr>
              <a:tr h="25321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6851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Sogndal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1 %</a:t>
                      </a:r>
                    </a:p>
                  </a:txBody>
                  <a:tcPr marL="5432" marR="5432" marT="5432" marB="0" anchor="b"/>
                </a:tc>
              </a:tr>
              <a:tr h="25321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6853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Sogndal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5432" marR="5432" marT="5432" marB="0" anchor="b"/>
                </a:tc>
              </a:tr>
              <a:tr h="25321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6854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Sogndal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8 %</a:t>
                      </a:r>
                    </a:p>
                  </a:txBody>
                  <a:tcPr marL="5432" marR="5432" marT="5432" marB="0" anchor="b"/>
                </a:tc>
              </a:tr>
              <a:tr h="25321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6856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Sogndal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271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65 %</a:t>
                      </a:r>
                    </a:p>
                  </a:txBody>
                  <a:tcPr marL="5432" marR="5432" marT="5432" marB="0" anchor="b"/>
                </a:tc>
              </a:tr>
              <a:tr h="25321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6858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Sogndal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1 %</a:t>
                      </a:r>
                    </a:p>
                  </a:txBody>
                  <a:tcPr marL="5432" marR="5432" marT="5432" marB="0" anchor="b"/>
                </a:tc>
              </a:tr>
              <a:tr h="2533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6859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Sogndal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5432" marR="5432" marT="5432" marB="0" anchor="b"/>
                </a:tc>
              </a:tr>
              <a:tr h="2533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6924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Solund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5432" marR="5432" marT="5432" marB="0" anchor="b"/>
                </a:tc>
              </a:tr>
              <a:tr h="2533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6783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Stryn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5432" marR="5432" marT="5432" marB="0" anchor="b"/>
                </a:tc>
              </a:tr>
              <a:tr h="2533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6893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Vik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5432" marR="5432" marT="5432" marB="0" anchor="b"/>
                </a:tc>
              </a:tr>
              <a:tr h="2533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6896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Vik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5432" marR="5432" marT="5432" marB="0" anchor="b"/>
                </a:tc>
              </a:tr>
              <a:tr h="2533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6884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Årdal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5432" marR="5432" marT="5432" marB="0" anchor="b"/>
                </a:tc>
              </a:tr>
              <a:tr h="2533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6885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Årdal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1 %</a:t>
                      </a:r>
                    </a:p>
                  </a:txBody>
                  <a:tcPr marL="5432" marR="5432" marT="5432" marB="0" anchor="b"/>
                </a:tc>
              </a:tr>
              <a:tr h="253339"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b-NO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Uoppgitt</a:t>
                      </a:r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postnummer</a:t>
                      </a:r>
                    </a:p>
                  </a:txBody>
                  <a:tcPr marL="5432" marR="5432" marT="5432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3 %</a:t>
                      </a:r>
                    </a:p>
                  </a:txBody>
                  <a:tcPr marL="5432" marR="5432" marT="5432" marB="0" anchor="b"/>
                </a:tc>
              </a:tr>
              <a:tr h="253339"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b-NO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Kommunar</a:t>
                      </a:r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utanfor</a:t>
                      </a:r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fylket</a:t>
                      </a:r>
                    </a:p>
                  </a:txBody>
                  <a:tcPr marL="5432" marR="5432" marT="5432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3 %</a:t>
                      </a:r>
                    </a:p>
                  </a:txBody>
                  <a:tcPr marL="5432" marR="5432" marT="5432" marB="0" anchor="b"/>
                </a:tc>
              </a:tr>
              <a:tr h="253339"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b-NO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Sum</a:t>
                      </a:r>
                      <a:r>
                        <a:rPr lang="nb-NO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respondenter</a:t>
                      </a:r>
                    </a:p>
                  </a:txBody>
                  <a:tcPr marL="5432" marR="5432" marT="5432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415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5432" marR="5432" marT="5432" marB="0" anchor="b"/>
                </a:tc>
              </a:tr>
            </a:tbl>
          </a:graphicData>
        </a:graphic>
      </p:graphicFrame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041363"/>
              </p:ext>
            </p:extLst>
          </p:nvPr>
        </p:nvGraphicFramePr>
        <p:xfrm>
          <a:off x="251520" y="764704"/>
          <a:ext cx="4320480" cy="5377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169"/>
                <a:gridCol w="1200133"/>
                <a:gridCol w="664074"/>
                <a:gridCol w="936104"/>
              </a:tblGrid>
              <a:tr h="187045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Postnummer</a:t>
                      </a:r>
                      <a:endParaRPr lang="nb-NO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Kommune</a:t>
                      </a:r>
                      <a:endParaRPr lang="nb-NO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err="1" smtClean="0">
                          <a:effectLst/>
                          <a:latin typeface="+mj-lt"/>
                        </a:rPr>
                        <a:t>Antal</a:t>
                      </a:r>
                      <a:r>
                        <a:rPr lang="nb-NO" sz="1600" u="none" strike="noStrike" dirty="0" smtClean="0">
                          <a:effectLst/>
                          <a:latin typeface="+mj-lt"/>
                        </a:rPr>
                        <a:t> svar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  <a:latin typeface="+mj-lt"/>
                        </a:rPr>
                        <a:t>Prosent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/>
                </a:tc>
              </a:tr>
              <a:tr h="187045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Askvoll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525" marR="9525" marT="9525" marB="0" anchor="b"/>
                </a:tc>
              </a:tr>
              <a:tr h="187045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Askvoll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525" marR="9525" marT="9525" marB="0" anchor="b"/>
                </a:tc>
              </a:tr>
              <a:tr h="187045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Balestrand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525" marR="9525" marT="9525" marB="0" anchor="b"/>
                </a:tc>
              </a:tr>
              <a:tr h="187045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Fjaler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525" marR="9525" marT="9525" marB="0" anchor="b"/>
                </a:tc>
              </a:tr>
              <a:tr h="187045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Flora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525" marR="9525" marT="9525" marB="0" anchor="b"/>
                </a:tc>
              </a:tr>
              <a:tr h="187045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Førde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525" marR="9525" marT="9525" marB="0" anchor="b"/>
                </a:tc>
              </a:tr>
              <a:tr h="187045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Førde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525" marR="9525" marT="9525" marB="0" anchor="b"/>
                </a:tc>
              </a:tr>
              <a:tr h="187045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Førde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525" marR="9525" marT="9525" marB="0" anchor="b"/>
                </a:tc>
              </a:tr>
              <a:tr h="187045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Førde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525" marR="9525" marT="9525" marB="0" anchor="b"/>
                </a:tc>
              </a:tr>
              <a:tr h="187045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Førde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525" marR="9525" marT="9525" marB="0" anchor="b"/>
                </a:tc>
              </a:tr>
              <a:tr h="187045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Gaular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525" marR="9525" marT="9525" marB="0" anchor="b"/>
                </a:tc>
              </a:tr>
              <a:tr h="187045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Gloppen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525" marR="9525" marT="9525" marB="0" anchor="b"/>
                </a:tc>
              </a:tr>
              <a:tr h="187045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Gloppen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1 %</a:t>
                      </a:r>
                    </a:p>
                  </a:txBody>
                  <a:tcPr marL="9525" marR="9525" marT="9525" marB="0" anchor="b"/>
                </a:tc>
              </a:tr>
              <a:tr h="249394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5961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Gulen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525" marR="9525" marT="9525" marB="0" anchor="b"/>
                </a:tc>
              </a:tr>
              <a:tr h="249394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Leikanger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5 %</a:t>
                      </a:r>
                    </a:p>
                  </a:txBody>
                  <a:tcPr marL="9525" marR="9525" marT="9525" marB="0" anchor="b"/>
                </a:tc>
              </a:tr>
              <a:tr h="2493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6871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Luster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1 %</a:t>
                      </a:r>
                    </a:p>
                  </a:txBody>
                  <a:tcPr marL="5432" marR="5432" marT="5432" marB="0" anchor="b"/>
                </a:tc>
              </a:tr>
              <a:tr h="2493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6872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Luster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1 %</a:t>
                      </a:r>
                    </a:p>
                  </a:txBody>
                  <a:tcPr marL="5432" marR="5432" marT="5432" marB="0" anchor="b"/>
                </a:tc>
              </a:tr>
              <a:tr h="2493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6876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Luster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5432" marR="5432" marT="5432" marB="0" anchor="b"/>
                </a:tc>
              </a:tr>
              <a:tr h="2493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6877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Luster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b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5432" marR="5432" marT="543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507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Den siste reisa til </a:t>
            </a:r>
            <a:r>
              <a:rPr lang="nb-NO" dirty="0" err="1" smtClean="0"/>
              <a:t>fosshaugane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RVU Fosshaugane Campus</a:t>
            </a:r>
            <a:endParaRPr lang="nb-NO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4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think-cell Slide" r:id="rId25" imgW="364" imgH="333" progId="TCLayout.ActiveDocument.1">
                  <p:embed/>
                </p:oleObj>
              </mc:Choice>
              <mc:Fallback>
                <p:oleObj name="think-cell Slide" r:id="rId25" imgW="364" imgH="33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kumimoji="0" lang="nb-NO" sz="140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58204" cy="774720"/>
          </a:xfrm>
        </p:spPr>
        <p:txBody>
          <a:bodyPr/>
          <a:lstStyle/>
          <a:p>
            <a:r>
              <a:rPr lang="nn-NO" sz="3600" dirty="0" smtClean="0"/>
              <a:t>Over halvparten går og syklar til Fosshaugane</a:t>
            </a:r>
            <a:endParaRPr lang="nn-NO" sz="3600" dirty="0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2"/>
          </p:nvPr>
        </p:nvSpPr>
        <p:spPr>
          <a:xfrm>
            <a:off x="5480118" y="1484784"/>
            <a:ext cx="3310494" cy="5304608"/>
          </a:xfrm>
          <a:ln>
            <a:noFill/>
          </a:ln>
        </p:spPr>
        <p:txBody>
          <a:bodyPr/>
          <a:lstStyle/>
          <a:p>
            <a:r>
              <a:rPr lang="nn-NO" sz="2000" dirty="0" smtClean="0"/>
              <a:t>Heile 42 prosent av reisene til Fosshaugane er gangreiser, og 12 prosent er sykkelreiser</a:t>
            </a:r>
          </a:p>
          <a:p>
            <a:r>
              <a:rPr lang="nn-NO" sz="2000" dirty="0" smtClean="0"/>
              <a:t>40 prosent kjem med bil, enten som sjåfør eller passasjer</a:t>
            </a:r>
          </a:p>
          <a:p>
            <a:r>
              <a:rPr lang="nn-NO" sz="2000" dirty="0" smtClean="0"/>
              <a:t>Berre 5 prosent av dei som reiser brukar kollektivtransport (buss + båt)</a:t>
            </a:r>
          </a:p>
          <a:p>
            <a:r>
              <a:rPr lang="nn-NO" sz="2000" dirty="0" smtClean="0"/>
              <a:t>Transportmiddelfordelinga er lik på reiser til og frå Fosshaugane, ingen avvik større enn 1 prosentpoeng</a:t>
            </a:r>
          </a:p>
        </p:txBody>
      </p:sp>
      <p:graphicFrame>
        <p:nvGraphicFramePr>
          <p:cNvPr id="24" name="Objekt 23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495301" y="2666999"/>
          <a:ext cx="2666879" cy="2676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Diagram" r:id="rId27" imgW="2666879" imgH="2676668" progId="MSGraph.Chart.8">
                  <p:embed followColorScheme="full"/>
                </p:oleObj>
              </mc:Choice>
              <mc:Fallback>
                <p:oleObj name="Diagram" r:id="rId27" imgW="2666879" imgH="2676668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95301" y="2666999"/>
                        <a:ext cx="2666879" cy="2676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Plassholder for tekst 289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279525" y="4883150"/>
            <a:ext cx="2682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B3C90C3-6DE5-4282-AAC8-7FE6D9086721}" type="datetime'''''''''''''''''''5''''''%'''''''''''''''">
              <a:rPr lang="en-US" sz="14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5%</a:t>
            </a:fld>
            <a:endParaRPr lang="nb-NO" sz="14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3" name="Plassholder for tekst 24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1671638" y="3063875"/>
            <a:ext cx="268288" cy="212725"/>
          </a:xfrm>
          <a:prstGeom prst="rect">
            <a:avLst/>
          </a:prstGeom>
          <a:solidFill>
            <a:srgbClr val="E4C9AE"/>
          </a:solidFill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0E3E143F-7498-4E7B-B95A-9D76471DB2D4}" type="datetime'1''''''''''''''''%''''''''''''''''''''''''''''''''''''''''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1%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" name="Plassholder for tekst 2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468438" y="2851150"/>
            <a:ext cx="2682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C53A554-F457-4541-A57B-96EF52E51F25}" type="datetime'''''''''''''''''''''''''''''''''''5''''%'''">
              <a:rPr lang="en-US" sz="14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5%</a:t>
            </a:fld>
            <a:endParaRPr lang="nb-NO" sz="14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" name="Plassholder for tekst 17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1797050" y="4965700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4FB986A6-DC5C-43C2-B424-B5DB5ABBFD26}" type="datetime'''1''''''''''''''2''''''%'''''''''">
              <a:rPr lang="en-US" sz="1400">
                <a:solidFill>
                  <a:schemeClr val="bg1"/>
                </a:solidFill>
              </a:rPr>
              <a:pPr/>
              <a:t>12%</a:t>
            </a:fld>
            <a:endParaRPr lang="nb-NO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7" name="Plassholder for tekst 18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615950" y="3797300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38C1F11-FA7B-43BB-9A13-397FA8142DC1}" type="datetime'''3''''''''5''''''''''''''''''''''''''''%'''''''">
              <a:rPr lang="en-US" sz="1400"/>
              <a:pPr/>
              <a:t>35%</a:t>
            </a:fld>
            <a:endParaRPr lang="nb-NO" sz="1400" dirty="0">
              <a:sym typeface="+mn-lt"/>
            </a:endParaRPr>
          </a:p>
        </p:txBody>
      </p:sp>
      <p:sp>
        <p:nvSpPr>
          <p:cNvPr id="25" name="Plassholder for tekst 16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2644775" y="3643313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CA9F993-DFE2-43C3-AB32-7D0BBDCE1A7D}" type="datetime'''''4''''''''''''''''''''''''''''''''2''%'''''''''">
              <a:rPr lang="en-US" sz="1400">
                <a:solidFill>
                  <a:schemeClr val="bg1"/>
                </a:solidFill>
              </a:rPr>
              <a:pPr/>
              <a:t>42%</a:t>
            </a:fld>
            <a:endParaRPr lang="nb-NO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2" name="Rektangel 41"/>
          <p:cNvSpPr/>
          <p:nvPr>
            <p:custDataLst>
              <p:tags r:id="rId11"/>
            </p:custDataLst>
          </p:nvPr>
        </p:nvSpPr>
        <p:spPr bwMode="auto">
          <a:xfrm>
            <a:off x="3430588" y="4670425"/>
            <a:ext cx="250825" cy="187325"/>
          </a:xfrm>
          <a:prstGeom prst="rect">
            <a:avLst/>
          </a:prstGeom>
          <a:solidFill>
            <a:srgbClr val="E4C9A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7" name="Rektangel 36"/>
          <p:cNvSpPr/>
          <p:nvPr>
            <p:custDataLst>
              <p:tags r:id="rId12"/>
            </p:custDataLst>
          </p:nvPr>
        </p:nvSpPr>
        <p:spPr bwMode="auto">
          <a:xfrm>
            <a:off x="3430588" y="3352800"/>
            <a:ext cx="250825" cy="187325"/>
          </a:xfrm>
          <a:prstGeom prst="rect">
            <a:avLst/>
          </a:prstGeom>
          <a:solidFill>
            <a:srgbClr val="045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8" name="Rektangel 37"/>
          <p:cNvSpPr/>
          <p:nvPr>
            <p:custDataLst>
              <p:tags r:id="rId13"/>
            </p:custDataLst>
          </p:nvPr>
        </p:nvSpPr>
        <p:spPr bwMode="auto">
          <a:xfrm>
            <a:off x="3430588" y="3616325"/>
            <a:ext cx="250825" cy="187325"/>
          </a:xfrm>
          <a:prstGeom prst="rect">
            <a:avLst/>
          </a:prstGeom>
          <a:solidFill>
            <a:srgbClr val="10A4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9" name="Rektangel 38"/>
          <p:cNvSpPr/>
          <p:nvPr>
            <p:custDataLst>
              <p:tags r:id="rId14"/>
            </p:custDataLst>
          </p:nvPr>
        </p:nvSpPr>
        <p:spPr bwMode="auto">
          <a:xfrm>
            <a:off x="3430588" y="4143375"/>
            <a:ext cx="250825" cy="187325"/>
          </a:xfrm>
          <a:prstGeom prst="rect">
            <a:avLst/>
          </a:prstGeom>
          <a:solidFill>
            <a:srgbClr val="BFC2C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0" name="Rektangel 39"/>
          <p:cNvSpPr/>
          <p:nvPr>
            <p:custDataLst>
              <p:tags r:id="rId15"/>
            </p:custDataLst>
          </p:nvPr>
        </p:nvSpPr>
        <p:spPr bwMode="auto">
          <a:xfrm>
            <a:off x="3430588" y="4406900"/>
            <a:ext cx="250825" cy="187325"/>
          </a:xfrm>
          <a:prstGeom prst="rect">
            <a:avLst/>
          </a:prstGeom>
          <a:solidFill>
            <a:srgbClr val="5E626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4" name="Rektangel 43"/>
          <p:cNvSpPr/>
          <p:nvPr>
            <p:custDataLst>
              <p:tags r:id="rId16"/>
            </p:custDataLst>
          </p:nvPr>
        </p:nvSpPr>
        <p:spPr bwMode="auto">
          <a:xfrm>
            <a:off x="3430588" y="3879850"/>
            <a:ext cx="250825" cy="187325"/>
          </a:xfrm>
          <a:prstGeom prst="rect">
            <a:avLst/>
          </a:prstGeom>
          <a:solidFill>
            <a:srgbClr val="0075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4" name="Plassholder for tekst 25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3732213" y="4402138"/>
            <a:ext cx="12763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B66544EF-DC52-4E52-A3F1-385515B4073B}" type="datetime'B''''''''i''''l'', ''s''o''''''''m ''pa''ss''a''sj''e''''r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>
                <a:spcBef>
                  <a:spcPct val="0"/>
                </a:spcBef>
                <a:buNone/>
              </a:pPr>
              <a:t>Bil, som passasjer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6" name="Plassholder for tekst 27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3732213" y="4665663"/>
            <a:ext cx="3762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14028C7C-9E24-4CCF-BCCC-98AA36F1CA61}" type="datetime'''''''''''A''''''''''''''''''n''''''n''''''''a'''''''''">
              <a:rPr lang="en-US" sz="1400"/>
              <a:pPr/>
              <a:t>Anna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" name="Plassholder for tekst 20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3732213" y="3611563"/>
            <a:ext cx="3683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911AAE8F-6515-4416-9290-231336F06601}" type="datetime'''''''''''S''''''''''''''y''''k''''l''''''a'''">
              <a:rPr lang="en-US" sz="1400"/>
              <a:pPr/>
              <a:t>Sykla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8" name="Plassholder for tekst 19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3732213" y="3348038"/>
            <a:ext cx="11826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8261CB5C-935A-4E11-A99D-53A54B6A5AA6}" type="datetime'''''G''ikk ''''''he''''il''e'''' v''''''''''''''ege''''n'">
              <a:rPr lang="en-US" sz="1400"/>
              <a:pPr/>
              <a:t>Gikk heile vegen</a:t>
            </a:fld>
            <a:endParaRPr lang="nb-NO" sz="1400" dirty="0">
              <a:sym typeface="+mn-lt"/>
            </a:endParaRPr>
          </a:p>
        </p:txBody>
      </p:sp>
      <p:sp>
        <p:nvSpPr>
          <p:cNvPr id="30" name="Plassholder for tekst 21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3732213" y="4138613"/>
            <a:ext cx="9572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4469C420-BD11-4CD7-9AF8-8A90CE6D847F}" type="datetime'''''B''i''l'','' s''''''''o''''''m'''''' ''fø''''''''''r''ar'">
              <a:rPr lang="en-US" sz="1400"/>
              <a:pPr/>
              <a:t>Bil, som førar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3" name="Plassholder for tekst 288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3732213" y="3875088"/>
            <a:ext cx="6778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CE3FC1CD-684E-4593-B2F3-95C0038D28AC}" type="datetime'''Ko''''ll''e''''''''''''''k''''''t''''''''''''i''''v''''''t'">
              <a:rPr lang="en-US" sz="1400"/>
              <a:pPr/>
              <a:t>Kollektivt</a:t>
            </a:fld>
            <a:endParaRPr lang="nb-NO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6" name="TekstSylinder 45"/>
          <p:cNvSpPr txBox="1"/>
          <p:nvPr/>
        </p:nvSpPr>
        <p:spPr>
          <a:xfrm>
            <a:off x="2748225" y="5215179"/>
            <a:ext cx="1137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latin typeface="+mj-lt"/>
              </a:rPr>
              <a:t>N: 430</a:t>
            </a:r>
            <a:endParaRPr lang="nb-NO" sz="1400" dirty="0">
              <a:latin typeface="+mj-lt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1228709" y="2190790"/>
            <a:ext cx="401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 smtClean="0">
                <a:latin typeface="+mj-lt"/>
              </a:rPr>
              <a:t>Transportmiddel på den siste reisa</a:t>
            </a:r>
            <a:endParaRPr lang="nb-NO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63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4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/&gt;&lt;m_precDefaultQuarter/&gt;&lt;m_precDefaultMonth/&gt;&lt;m_precDefaultWeek/&gt;&lt;m_precDefaultDay/&gt;&lt;m_mruColor&gt;&lt;m_vecMRU length=&quot;5&quot;&gt;&lt;elem m_fUsage=&quot;4.25825792454961060000E+000&quot;&gt;&lt;m_msothmcolidx val=&quot;0&quot;/&gt;&lt;m_rgb r=&quot;0&quot; g=&quot;75&quot; b=&quot;b6&quot;/&gt;&lt;m_ppcolschidx tagver0=&quot;23004&quot; tagname0=&quot;m_ppcolschidxUNRECOGNIZED&quot; val=&quot;0&quot;/&gt;&lt;m_nBrightness val=&quot;0&quot;/&gt;&lt;/elem&gt;&lt;elem m_fUsage=&quot;1.32595002548100020000E+000&quot;&gt;&lt;m_msothmcolidx val=&quot;0&quot;/&gt;&lt;m_rgb r=&quot;bf&quot; g=&quot;c2&quot; b=&quot;c1&quot;/&gt;&lt;m_ppcolschidx tagver0=&quot;23004&quot; tagname0=&quot;m_ppcolschidxUNRECOGNIZED&quot; val=&quot;0&quot;/&gt;&lt;m_nBrightness val=&quot;0&quot;/&gt;&lt;/elem&gt;&lt;elem m_fUsage=&quot;1.22257470609000030000E+000&quot;&gt;&lt;m_msothmcolidx val=&quot;0&quot;/&gt;&lt;m_rgb r=&quot;5e&quot; g=&quot;62&quot; b=&quot;61&quot;/&gt;&lt;m_ppcolschidx tagver0=&quot;23004&quot; tagname0=&quot;m_ppcolschidxUNRECOGNIZED&quot; val=&quot;0&quot;/&gt;&lt;m_nBrightness val=&quot;0&quot;/&gt;&lt;/elem&gt;&lt;elem m_fUsage=&quot;8.80119440100000320000E-001&quot;&gt;&lt;m_msothmcolidx val=&quot;0&quot;/&gt;&lt;m_rgb r=&quot;3a&quot; g=&quot;3c&quot; b=&quot;3c&quot;/&gt;&lt;m_ppcolschidx tagver0=&quot;23004&quot; tagname0=&quot;m_ppcolschidxUNRECOGNIZED&quot; val=&quot;0&quot;/&gt;&lt;m_nBrightness val=&quot;0&quot;/&gt;&lt;/elem&gt;&lt;elem m_fUsage=&quot;2.54186582832900130000E-001&quot;&gt;&lt;m_msothmcolidx val=&quot;0&quot;/&gt;&lt;m_rgb r=&quot;7c&quot; g=&quot;c8&quot; b=&quot;e5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79C6E2qkCC2RNVb7ZEI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SzY8wctkyScu5EFpti6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bknIZSUUSAT6yq1_kR_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lp3whqNk6xdSPp.Gxjf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CzYVm5B0yYfpD5XJqcS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wlDCc_VEeH.1Su2shV7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9H8BgyilkGdYWaRyny5m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t9Y6gFMk.S.gbZB8ps4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5DmqFnSb0qaPhtMvrvc9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tqGUSky0K8_CQzBFeHJ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S0xIko9U6SQtony0Gq.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OsJhvDCUCgEDNQWewG_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wWc0zI6UO3Wb3gCVbT3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yCM86r0UmeaHcOZrl.I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2gd1XNr0OE6M80rXVip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rqieCDeEOwb2BV2Qf2Q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fJZ1HQGEubjXZO_krHB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ozWdFE8EyJiC_cFZWQT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mBJe77C02QVRdVRsIZH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G0amhbU0K9nXTWexcBu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OHT.vlYUmtzUnkX4SmK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VCtWd4NE6k7sB3kXfWI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zEqdb_JUelooeRVv2k.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KLIn_bC0eSAb4i475V2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skEQG1_0C07FFJOJ.Bk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Wq4g9rvE.T6yx9UkRcV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bnYrG_JEyJ4CgGQLbdo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KXQth_60WP16bZlutqN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fuh9908FUmPcAt3KWsmx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..i0nPIkWwpI.LMjCKP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0v93HBXEemEWl6waI0N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INWoPZ.0O9bgZoSgaeD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Kc8ilLXke7q6JP5nYwO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3v6_E_aUugYt5GftT1P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9codLMuE.zMCKH8.08S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bPPK3SFUKdRPDyPvjMn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TiX3ww81kiBgOqn6RNvE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URRO_YOUy.J_NeQDJ8t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fybXnC10GKEc3_62FS6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.WYtvQAkm_e0FobuTnN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G.A5lEH0qKJ7IE8gLKp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yF8lwRnEWIohakovAJJ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7NC7Rf3kKD.FU3ADXLO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TSnZfeI0ebqjOBj8pLd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WBVRxxmka09OzcTD0qy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Q2IOkAnUuf_38FY5t61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_JvJlQs3U2FeIIzUGcrn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_PbTZPnPEiTGVboUmQ8d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4inIF2vUK_qWdcKeDr1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BURIIhRkqA8YxSEwJoY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rNJ_CENkO2V58q40E.Q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c0Ev4Uj0Wwg94zTXP1C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gel3rghEePHMp5L1oeM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qBrpbR70u26X5IQAban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T0c3l0XEiVECbyNMfWQ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Fi_yJJm0CTAdLYdP0YT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r_syaEHEeV6SqFS728F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uNTxTm3EmtxQG1WNG6o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m_ZrRLmkyb_ZPC3UsI2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2.TuMpU0W_PkenAzlMB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9UeeBYWcEWZx1.5GER2Q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PZGdv96UGImPADO7ZVf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KKx09OcUitlZcYem4dd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ZDj61MJ0mBbAQ0_ZMyp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sgy6BmfU2kRyUIu1FG3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bYvOWaaE.q7CMKcDht4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LBPNVvtUiIzV1kh.uD6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ztgbZBkkqJO_LgPR.V3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TEVjlAWE2zpJfq37bY3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oPrTWWGEGihcllzwPRK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I12U3mImE.mWkEnkBlue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98jCsTpB0i_rT9uNjmZW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Timw65i0CDKp5gyFSZs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YbWnKSEkmcHljHM2.85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7yr0YOaEG0I4M2aNrcj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a2kAqeHEur72u0YQ.EF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HcmAvaMkOhB8W.j5qMy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1SFXAAWgECxGAhri9Q7u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5Iz3b0d06F3H7vR.ma1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55QJDIBkC05vJqrNP_5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RCiyRRcUiGHgilNgwjn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zpixewakmiNlf16Pfk0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J6WsRaqkaPFQPafMS.v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R_EtO6ikiar9wZ_5BNB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3iKySr05UCpJXeoyeo.4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QQJTLABUGSvom3wRIeu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6o7Pbfr0GeX_pX7r9v1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TkBS7y.E6McRIx8M1KU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ztgbZBkkqJO_LgPR.V3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w8ZO4fPUWROkvcm8Q6Q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KzOzsJC0aRF3ORgK5tp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NVaOaLQECSNnNtF_K_8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_NO..mYVkuqr.E6a1YTT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mA6B0PeE6BtRU4kMTdn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5xnZWs.TEOyMG7r4G1c.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fz93_IQ06Sr7bYPHZ_I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.EqmKN4G0yo.zMTqaJRt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dfB1KhYEeeGiDkNdweJ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7gtZra6kee7XIc5u8Ab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Tvj.qAiECOMLjUJuENh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seXsc48kSquE4fbHZS8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Ydsp_OcU6DF4T0DH0.0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LZOMS3NUqxXYT2OS3hm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lGJVd9ukm8eDN5GqZ9J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.dZPqroUS2refjlt2ue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2pcJKiYJ02YVBLHV44KM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gfHiUawO0iM6khunmjm9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Ki8asGLkmKmimvJvmj3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CBFpKsHk.RBXAI8p_Qw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ro8ff3Ho0OfSWKNFjlAZ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PJZjx.Zk.55B_N2chIn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jju.oQfkq4vmivXe1zI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hf7Fh6PE.Vd2mvIJVA5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rvGNhWF0qyLbIuHFaM2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Elb.8B7kWqNDXo21G.S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FRQG.0K0aO0jozKng2l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E2_jtBNEKnZIyEnKmfR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aCiILZREOQu3gc1vsVH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sPTeBR0kul9_PBvCwqr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oMxyFamUmvnxHTeYWPC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fnpZeTiUO.opehhzEmv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nCLY9rwEGqdsCQ8NvKt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wc_bUQK0aZ5zPJy.0F1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VHi_U4MkGg8LwiT3Fsr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hGgBdA_UuiPBWD.ruumw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TO_1Y0d0yaKv5QYJLLg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WbZb2hikazyN7IMaxqj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R9AhORi0K.qQbk2532Dg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.I68MopEiMh39TeKA4W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5k_cD9iUE2pAoCBeqXn9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SLzNHfpbUu6jQ1MrxMWh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HFnX2kFk.fuFV.mwChS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VS9KgPkUWFsdXFX_qWf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8gP7UASxkqMUhSbP29.i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2pnTKwdUu5DbKuZR18H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zfpXc1syEmVqsYx0SwT3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FVBNNSwkmxCSsf24_zF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NiCYwieU64wMIIPH55lw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QkNX_iwUe1BObWXsQK_g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a8ibl3sU6d6aFk1Z.ra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Le6r7oCU65N1hdps.f2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wkRQdVKUmbeV1n7toHk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fnpZeTiUO.opehhzEmv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VrzpRnz068GNzK.dZAAQ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P9TfphwEe6B9v7OgT8R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J9yOO28EmdCmD.9AJLq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pKK6N3b0Ky2zdBDe2PG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1NLe7tg0KweZKKxpzQg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z1ix1DN0KCghZbXCIqB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xKeLHZ6kOdrokp2R5Oq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7ybTaDl3kSUT1FyQ4fhc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4UZR_krIEW0U8Df16FreQ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FgiJ1vEUiyTUlr3puDn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4RbYYdaU.hb1dzmphdY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9YhwXgIkeD7lWK2e0tqg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gOYT20BEmH6N1ppT1z3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fnpZeTiUO.opehhzEmv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dFVHs1sUacZhR7UDx0e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zsTPSizEa4xVJ36rkUGw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BUOcqi9Qk67yNsw1zAIb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5Kh6z8DEy3c.4vxGwHb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85CU8i4.kaNf.a7iMBed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_2.z6xpkyIChVVQ6v4w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7aV8PE20eOXhe9nhNx3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TOoX_kbkGQWKuLKL7SV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IMBtrc3kKKQKznyZWne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7IDVS5gUqom1K8NzDbT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QBBZ8vc0WpIlfldD5TP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_IhfBIMYEurBgKZ4QHgo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r3sWvqiUuFzj5qzL3gaw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9ryaKAUkG0Mf2arrKEv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0Kio_m50.BeStjprXEo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fPRu7j_kW2UVqFCAOPq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BvxnU5EkCFmNtZ7s0bv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pBKU0uK0quVWmP8PMWZ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VGoyQWX06PqUsTGzQAN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W00ZNZu0CVaRA2gP1Z2Q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6OFD07B.UqEo36wbzjEI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yoPZ8aBEOy42V8MNvw7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9Rurwrq7E.UoA7Hc0Y7D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bNMFoSy90O.v5witROB6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kQ.pLEMEm6itJS.Hwn8w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NKivqHP0iqy6I8V0xb6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_nyO2EsE0q7Y6Nku3y.i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fpHfYGYUWxwzfnccFr.g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3sxr6KeEuUaEwpvD_9kg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v1vyoJYUiB8bAYgfZaD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XEQvv9Vke2IHiGm7sVv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gRP4w3qUiOu0P3bt1p2Q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ZMWnlGmUSdK79XHAFUh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xzkoV8sUuoWe644DKFN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n6aMOfcE0uuS.29Lygf5w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V2gi4n60yG2531cA838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7rlyT777kCDa5jk468dT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5cwl1.Eke5qOyd.hq7Qw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PKzQ5Ank.gAytLthO2M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p6dAmM8Em9AOAbpKyaTQ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vFBjloGUWYGmnIspdEG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5Cpl7q30Sb_L6SSAmp4w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42BdjSnkqE9BhrwN7OV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0WhC6blUa7JRKZZZfgL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eVy7zPA0uChR37SxtNpw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iU3qVSh0.icNA_PnWXm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wHvDp5o0.5Vq3_as8KV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Wzi3oQ9kuDS13IsBFM8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SXiBSD4EewjH.qU8Ku3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ylUwRtQUyL3Lle_xkEN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FczmuDXkiia9askjpytg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TaUN88O0eqJVjEh6oa6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skSQW4MkOIpcqxGYsuCA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m3CACX6UqZoMesT86jSQ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2_PQyf2vkSCc5SAzMJUcQ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lwTVuEbE6_Ozee3lNfG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Cqw7a.pk6WRl7CMXF69Q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8yShPx00SZiQjdAobO5g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kg_mWUekGacEb2JlqAI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.AtLfmYkaal8vx.FVPO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rdxRArGEayLCcVneEBUg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uCETgaG7kuYHHPe..srZ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aI5UI970qoJS3f2u2azw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7Irr4Sshk2uwIlLnHyDg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I9PjFXMUmdZSm9ulYeVg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5ycsf0TEKlthNyt2rfuw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67s86VWj0SK1r5f8yM0_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tviudjg0yvHg894upq2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o5oMjRl0.p4tU2C3B7e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2TrQY5H0GuTmatW5XPgQ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8FPU5Oy0unaVF8OV_sy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MJ.JDazEynMsxzq7s4g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1GrPl3H0az6kF6AfjPm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GxcXUs8kaGJHVSwXruc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o_Us1Js0KSaweERSi7E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cJ8tMzzUuzeb8H.TqyJg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zFFSHqrkaf88HSgguv1g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uf2oZ6JEqhWpMOyRfP0Q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_4sRLF8sECy.cVQUQcsY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5cKxzRwUuyQtxwBAcYwg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P8YSttiUiUWGUWaStDwg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hARqPWSsEiKKqe_PA2xng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uvc.w26U6pAIrEI96Xu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xypWzfb0CXHoSTcYr.B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kV4KjBgk.E7lFGCGpSfQ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RwGxkB4UWRi.0R6ZATM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3velXPSUWaJ4nBSH2PC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A6F5kF30OYbvTe0mAuFg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.xD6zhWk61T6D3h_t64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7dR1I7aJUKzWYYFUcCaZ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982Y0IckqRdEcHnw__hw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U.SBIC3Ey0.X9JZeXn9w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f.DRIUHkm8YgL830R4e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8TDBuyuIkacXCzXjxtbU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twYPmm5UqI9A1eEIpfuQ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z8fV6CDEGSR8JBZGfgJQ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Rlxc_aTlki05Zuotzo4a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.bfTMfHU2W9fRGbkXobw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jhbU5LH0m1mm6dOpVWmQ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.aM7mJa0yZ7Xrd5b8bA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DLLUn67EGCDIRAZVtzT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LfCqgSY0GzezLmPKfi_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qFZBvGZ0mp2XrxPvNso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_LSQgXsCUq2ZscodmEXG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9iLSn7ME2uWKiRSZ2kIA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hCTEMpt0qxUfM7ngbdXg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tcqLmrmUUOFjtWLaBg8V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tH4O3UyEKd.toP6Zhuz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SD0an9OIUaYM8pngyC6gw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LxXe2sfk.GMMYxkCUht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0WuJ9p6E.7uhXiQva5R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Oe4876DUeSCUdm31DAIQ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rM6_YbmokaQGNYJm_lBJ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E0RX209k2z2cqRVuZlc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xXT.RUwE6BNhgP.R1SN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M7yYCsYkepsdfbe7bhUw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iGDnt7OfkKJ0Uf7igDRF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6XWD3pq_U692KMcaGwa3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Ik2MvtUUqpvcIbYJ_vx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DsR3ya8UKnPXKBQ8fdEw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WU88m05EiHkU530u0.Kw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lpkrRf5kieX.gXBPU_Ew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T_rPVHg0.qqhFEZlsiS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hIhJUZ_E6XR8xg05oFv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3PBhsNcZ06aOuuzu1ELq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6hhgQmkOJm7amjPn29Q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Z8N7SNUkquqBI3PQSGi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81XtnPYNE2Lp27qur0_Aw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U7SJgaEkmD..1KyMaejw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HI6C45uVUaIEaWFV_xdP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NxyePT2UK0tvCx49Cy2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9vaQpYhFki_L6odj3Ouo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YsxMdCv0mHBhO.hci.kA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vfwnZthUemcJ_EcjWmoQ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FOzEQMUky9bgQ7ZDYUH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.elPCCmz0uYydttZF1Xcg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tfwqAoekG90rzFdyrMP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oLssNWSUO_EIdU3Gr4EQ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9TTEYnoU6pYDcwZ85ur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3EUWy0zxEup0RnRE5suiw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6o2NI.Nu0GXDMCghEAwfw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vuBZYjLkmc1UHu4C0qa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Fy4HYeNkSEZCSs3_OyZ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G8L2jFfEmQGUz8O3bwLg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0faOyfKHkuMIBnYcwuwE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VNY9haDEaWEt1wAm0mp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qETdOgg0.G3LlOx4Bgsw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iowLi53EmttRCNC903QQ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.gtp0DED0abv4BcsShxLw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TttAbmBkWK8saAeZ5QXg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yaDBzgg02itfzl32oGSw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APzz0_AEWq5EkqGvuQYw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2V.hlCm0e5C5JXT8b.o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qCp68Ew00GXlS3wmf.3mQ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SF6Hl_nEWGKDF6KXLor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yNuKCRtkC1XZpJ694V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9iLSn7ME2uWKiRSZ2kI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b4sJl3qUSordKvvqz_iw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KncufNrkqznqzGt2Hjnw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bW210IJUq235bNh.U6OQ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PKu_D62EuVf4JcKgCWuw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swSpaz4k2w_JfF8BHD0Q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81qE6pZnUicwdT5QdedBw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PHg4gT2kqm3.RLtyLrmw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PGllEtK0e55WObnhi2pg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HYeSK1B0CtIwjWmfXcN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HJelqF5EyIXaQIOQEgEQ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oYhukiPUGXXMTALOY8m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3TtJmux0O9kx4W7injmw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aioMbB0qU.BLj1eNdu9og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_q_Fl.pAk.OEkd7S2Bqvg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vM1fxmkk.AAqNl4__6Kg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cCTeFe9TESaZ83BTqzXzQ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hB0XQYzUKdCl9jUJBm7g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1cn8kOXU.mSRNPTLSVNQ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AHMFX_9EOGv5PLPNDVHQ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y9DkE3v0Sa4riZJ_bm9Q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8.c7XXMUGOjY5IfAdE8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xqk10IiE6WJenSs9CSVQ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.kcA07RUewBGvyW3oYwg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ktNuPteUi3UWWnVHUxNQ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7RyLA0y0SHjUfL3YKv_Q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8ciII35bkKUmdeKPgBQWQ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sxq1Xbok.8Xx36N1lr7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dX.Xamk0y4cQf6hzw_CQ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XlPw0xCkOuEpm95PV7Kw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T05Abt1UOuw.OJniilBg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s.29tR6UOEWhp0VMd6nA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ODYgC55US7uYi85nMwt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CKFwoYl0yy.CHT53Bx2Q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vYWDRwnEaAsXH7nMTHpA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iT4Nblr0yPCWK3tl.U9w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GKwGgc8k.7Z.FhMCkr4g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VBxTZn0UCXDFiMkQU1iw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1cn8kOXU.mSRNPTLSVN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iYWhH.B061AYuM4Q4tl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37qIqiyEu9PlnrogEQa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NhD98lgUW.aiRqrNRRu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02f4Xdn0W0I3Mop2QxJ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PtGtDs80WYffuQq01r_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7IPiSSpUEOcu1f6U9inf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oe1UXiLEOzru6PRXjVO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CkwlVz1NUampNgeclwIE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_zr7P6ZDUu_rVXkKCvC6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lgxDIEJUusm5MTQx7SH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1hu6KH5UW4jACWUKkoK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UyxQYimEydsAnym4R.T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VhhuSsaUydav2ugVDuU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6ElmDgeNEiOyRl4YWzJV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3PBhsNcZ06aOuuzu1ELq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eKMkPWOU6ju__JXV2V8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qD7vZSjUKM7zmwUtm9y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tXrrgw2EOpgFWvZvcRy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srvToWjUOZ.rNhj1USO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w54Fsy7UmBLRcTe2eaf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_hDyWrnq0mTkjGgVTr9D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srC3V6SEeX24tBbbPWt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EysjCd_0epZB_31dqbM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3noRW_LkmozvU_CyA22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mOrl7ubkaGHBtY2lHyh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gJycZmUWBRFXHw_dOW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h2g2wYRqECukSlEKDZOv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27no6J8k.ABYsCFFcAS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OBKRpoiUeFmiRQslLzZ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pla75M5ZUaDN4hx5LuIr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87DRMzah0mL2PpTem0hs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Ap31lf_0GxE7AHlvydJ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8BvwQpZh0uZm0rglEVO4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10QkbwOWEG2zWfQ4uk6w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rnePhwlEWNIe.Yaggzq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1xb8oLIUaDuT1sh7yAl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t1wvazkke5p5BkmflKS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rDpJKat0q8Vcs7EnS8K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rAxa4l_0uZwtqs7Xg_M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resdG.20ybWfVCE7BMr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jbvJ0VukCIhuOU.BSbg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5O.MA08UiF93_G0MYlz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XfzSiXbE2Wj1RHSsiZr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MK7rpgELEGkyiUSB.1Ic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gwNPXEQkOtHnQjyT9md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zMFeFCwkufnWyZIw6jR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4dguFJqUCut_aOOD5hY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BZw.PDqUSykqzbUwPLJ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mBtnRxqkGvlY3kxEjsY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8CFAWCRA0OgQkBbgkXyC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7C2HmbzUOkw_ej3eprJ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.V9HzEpg0atE6aKuBbv2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BAKbm3Lo0uENpEH9WDce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oGw.AxnPEiJJcObZawBD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.waB6KfECwe.GFewE.b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N.DDw6nkaZN.T2SvlHz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gf30f89j0eFBuFnd_cUr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LfJS1xvkq6sBiblNXCW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MOThtG70ufZAox7V9TRw"/>
</p:tagLst>
</file>

<file path=ppt/theme/theme1.xml><?xml version="1.0" encoding="utf-8"?>
<a:theme xmlns:a="http://schemas.openxmlformats.org/drawingml/2006/main" name="PP_mal">
  <a:themeElements>
    <a:clrScheme name="UA-farger">
      <a:dk1>
        <a:sysClr val="windowText" lastClr="000000"/>
      </a:dk1>
      <a:lt1>
        <a:sysClr val="window" lastClr="FFFFFF"/>
      </a:lt1>
      <a:dk2>
        <a:srgbClr val="1F497D"/>
      </a:dk2>
      <a:lt2>
        <a:srgbClr val="F6F5EE"/>
      </a:lt2>
      <a:accent1>
        <a:srgbClr val="0075B6"/>
      </a:accent1>
      <a:accent2>
        <a:srgbClr val="7CC8E5"/>
      </a:accent2>
      <a:accent3>
        <a:srgbClr val="BFC2C1"/>
      </a:accent3>
      <a:accent4>
        <a:srgbClr val="505252"/>
      </a:accent4>
      <a:accent5>
        <a:srgbClr val="08B400"/>
      </a:accent5>
      <a:accent6>
        <a:srgbClr val="E30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PP_mal</Template>
  <TotalTime>2262</TotalTime>
  <Words>2875</Words>
  <Application>Microsoft Office PowerPoint</Application>
  <PresentationFormat>Skjermfremvisning (4:3)</PresentationFormat>
  <Paragraphs>950</Paragraphs>
  <Slides>37</Slides>
  <Notes>21</Notes>
  <HiddenSlides>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2</vt:i4>
      </vt:variant>
      <vt:variant>
        <vt:lpstr>Lysbildetitler</vt:lpstr>
      </vt:variant>
      <vt:variant>
        <vt:i4>37</vt:i4>
      </vt:variant>
    </vt:vector>
  </HeadingPairs>
  <TitlesOfParts>
    <vt:vector size="40" baseType="lpstr">
      <vt:lpstr>PP_mal</vt:lpstr>
      <vt:lpstr>think-cell Slide</vt:lpstr>
      <vt:lpstr>Diagram</vt:lpstr>
      <vt:lpstr>PowerPoint-presentasjon</vt:lpstr>
      <vt:lpstr>Disposisjon</vt:lpstr>
      <vt:lpstr>Om undersøkinga</vt:lpstr>
      <vt:lpstr>Om undersøkinga</vt:lpstr>
      <vt:lpstr>Bustadkommunen til respondentane</vt:lpstr>
      <vt:lpstr>PowerPoint-presentasjon</vt:lpstr>
      <vt:lpstr>PowerPoint-presentasjon</vt:lpstr>
      <vt:lpstr>Den siste reisa til fosshaugane</vt:lpstr>
      <vt:lpstr>Over halvparten går og syklar til Fosshaugane</vt:lpstr>
      <vt:lpstr>Heile 60 prosent av studentane ved høgskulen går til Fosshaugane</vt:lpstr>
      <vt:lpstr>Svært mange bur i gang- og sykkelavstand til Fosshaugane</vt:lpstr>
      <vt:lpstr>73 prosent av dei som bur nærme går til Fosshaugane</vt:lpstr>
      <vt:lpstr>Kollektivreisene er dei lengste reisene til Fosshaugane</vt:lpstr>
      <vt:lpstr>De fleste reisene til Fosshaugane skjer mellom 7 og 9 om morgenen</vt:lpstr>
      <vt:lpstr>Ærend i samband med den siste reisa til Fosshaugane</vt:lpstr>
      <vt:lpstr>Ærend på reisa</vt:lpstr>
      <vt:lpstr>Kartlegging av reiser til fosshaugane generelt</vt:lpstr>
      <vt:lpstr>Kvar dag vert det køyrd 32 884 kilometer med bil til/frå Fosshaugane</vt:lpstr>
      <vt:lpstr>Bakgrunnstabell for utrekninga av turproduksjon</vt:lpstr>
      <vt:lpstr>Sesongvariasjonar Kor ofte går du til Fosshaugane?</vt:lpstr>
      <vt:lpstr>Sesongvariasjonar Kor ofte syklar du til Fosshaugane?</vt:lpstr>
      <vt:lpstr>Sesongvariasjonar Kor ofte tar du kollektivtransport til Fosshaugane?</vt:lpstr>
      <vt:lpstr>Sesongvariasjonar Kor ofte køyrer du bil til Fosshaugane?</vt:lpstr>
      <vt:lpstr>Rammetilhøve for transportmiddelval</vt:lpstr>
      <vt:lpstr>Tilgang til ulike transportmiddel</vt:lpstr>
      <vt:lpstr>Parkering på Fosshaugane og ved bustaden</vt:lpstr>
      <vt:lpstr>Kapasitet for parkering på reiser til Fosshaugane</vt:lpstr>
      <vt:lpstr>Kollektivtilbodet på reiser til Fosshaugane er relativt dårleg</vt:lpstr>
      <vt:lpstr>Det er få som må bytte dersom dei reiser kollektivt til Fosshaugane</vt:lpstr>
      <vt:lpstr>Haldeplassar</vt:lpstr>
      <vt:lpstr>Tenestereiser</vt:lpstr>
      <vt:lpstr>Nesten halvparten av respondentane gjennomfører tenestereiser</vt:lpstr>
      <vt:lpstr>Turproduksjon korte tjenestereiser</vt:lpstr>
      <vt:lpstr>Potensialet for å påverke val av transportmiddel</vt:lpstr>
      <vt:lpstr>Kva skal til for at du skal sykle meir til Fosshaugane?</vt:lpstr>
      <vt:lpstr>Kva skal til for at du skal ta meir kollektiv-transport til Fosshaugane?</vt:lpstr>
      <vt:lpstr>Stort potensiale for  miljøvennleg transport til Fosshaugane</vt:lpstr>
    </vt:vector>
  </TitlesOfParts>
  <Company>Asplan Viak 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Ingunn O Ellis</dc:creator>
  <cp:lastModifiedBy>Paulsen, Rita</cp:lastModifiedBy>
  <cp:revision>151</cp:revision>
  <cp:lastPrinted>2015-06-18T09:10:25Z</cp:lastPrinted>
  <dcterms:created xsi:type="dcterms:W3CDTF">2012-12-03T10:21:15Z</dcterms:created>
  <dcterms:modified xsi:type="dcterms:W3CDTF">2016-06-16T13:30:26Z</dcterms:modified>
</cp:coreProperties>
</file>